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customXml/itemProps5.xml" ContentType="application/vnd.openxmlformats-officedocument.customXmlProperties+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customXml/itemProps6.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60"/>
  </p:notesMasterIdLst>
  <p:sldIdLst>
    <p:sldId id="256" r:id="rId7"/>
    <p:sldId id="257" r:id="rId8"/>
    <p:sldId id="258" r:id="rId9"/>
    <p:sldId id="259" r:id="rId10"/>
    <p:sldId id="260" r:id="rId11"/>
    <p:sldId id="261" r:id="rId12"/>
    <p:sldId id="262" r:id="rId13"/>
    <p:sldId id="263" r:id="rId14"/>
    <p:sldId id="264" r:id="rId15"/>
    <p:sldId id="265" r:id="rId16"/>
    <p:sldId id="267" r:id="rId17"/>
    <p:sldId id="268" r:id="rId18"/>
    <p:sldId id="269" r:id="rId19"/>
    <p:sldId id="270" r:id="rId20"/>
    <p:sldId id="271" r:id="rId21"/>
    <p:sldId id="272" r:id="rId22"/>
    <p:sldId id="273" r:id="rId23"/>
    <p:sldId id="274" r:id="rId24"/>
    <p:sldId id="275" r:id="rId25"/>
    <p:sldId id="276" r:id="rId26"/>
    <p:sldId id="279" r:id="rId27"/>
    <p:sldId id="283" r:id="rId28"/>
    <p:sldId id="284" r:id="rId29"/>
    <p:sldId id="285" r:id="rId30"/>
    <p:sldId id="286" r:id="rId31"/>
    <p:sldId id="287" r:id="rId32"/>
    <p:sldId id="288" r:id="rId33"/>
    <p:sldId id="291" r:id="rId34"/>
    <p:sldId id="28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5" r:id="rId48"/>
    <p:sldId id="318" r:id="rId49"/>
    <p:sldId id="306" r:id="rId50"/>
    <p:sldId id="307" r:id="rId51"/>
    <p:sldId id="308" r:id="rId52"/>
    <p:sldId id="309" r:id="rId53"/>
    <p:sldId id="311" r:id="rId54"/>
    <p:sldId id="312" r:id="rId55"/>
    <p:sldId id="314" r:id="rId56"/>
    <p:sldId id="315" r:id="rId57"/>
    <p:sldId id="316" r:id="rId58"/>
    <p:sldId id="317"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21" autoAdjust="0"/>
    <p:restoredTop sz="78571" autoAdjust="0"/>
  </p:normalViewPr>
  <p:slideViewPr>
    <p:cSldViewPr>
      <p:cViewPr varScale="1">
        <p:scale>
          <a:sx n="120" d="100"/>
          <a:sy n="120" d="100"/>
        </p:scale>
        <p:origin x="1350" y="102"/>
      </p:cViewPr>
      <p:guideLst>
        <p:guide orient="horz" pos="2160"/>
        <p:guide pos="2880"/>
      </p:guideLst>
    </p:cSldViewPr>
  </p:slideViewPr>
  <p:outlineViewPr>
    <p:cViewPr>
      <p:scale>
        <a:sx n="33" d="100"/>
        <a:sy n="33" d="100"/>
      </p:scale>
      <p:origin x="0" y="4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1"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openxmlformats.org/officeDocument/2006/relationships/customXml" Target="../customXml/item6.xml"/><Relationship Id="rId9"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B25C15-405E-4AAE-8EDD-1CDEBB3721D1}" type="datetimeFigureOut">
              <a:rPr lang="en-US" smtClean="0"/>
              <a:pPr/>
              <a:t>9/29/2025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6CE48B-88FB-40F3-A641-1002F8172E7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6CE48B-88FB-40F3-A641-1002F8172E7D}"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96CE48B-88FB-40F3-A641-1002F8172E7D}"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BA378BC-3FB0-4CED-995F-E7D212E362BF}"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A378BC-3FB0-4CED-995F-E7D212E362BF}"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BA378BC-3FB0-4CED-995F-E7D212E362BF}"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A378BC-3FB0-4CED-995F-E7D212E362BF}" type="datetimeFigureOut">
              <a:rPr lang="en-US" smtClean="0"/>
              <a:pPr/>
              <a:t>9/29/2025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BA378BC-3FB0-4CED-995F-E7D212E362BF}" type="datetimeFigureOut">
              <a:rPr lang="en-US" smtClean="0"/>
              <a:pPr/>
              <a:t>9/29/2025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BA378BC-3FB0-4CED-995F-E7D212E362BF}" type="datetimeFigureOut">
              <a:rPr lang="en-US" smtClean="0"/>
              <a:pPr/>
              <a:t>9/29/2025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A378BC-3FB0-4CED-995F-E7D212E362BF}" type="datetimeFigureOut">
              <a:rPr lang="en-US" smtClean="0"/>
              <a:pPr/>
              <a:t>9/29/2025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A378BC-3FB0-4CED-995F-E7D212E362BF}" type="datetimeFigureOut">
              <a:rPr lang="en-US" smtClean="0"/>
              <a:pPr/>
              <a:t>9/29/2025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BA378BC-3FB0-4CED-995F-E7D212E362BF}" type="datetimeFigureOut">
              <a:rPr lang="en-US" smtClean="0"/>
              <a:pPr/>
              <a:t>9/29/2025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A378BC-3FB0-4CED-995F-E7D212E362BF}"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BA378BC-3FB0-4CED-995F-E7D212E362BF}" type="datetimeFigureOut">
              <a:rPr lang="en-US" smtClean="0"/>
              <a:pPr/>
              <a:t>9/29/2025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3D7D2-4FEE-40EC-B697-403FB945BC3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A378BC-3FB0-4CED-995F-E7D212E362BF}" type="datetimeFigureOut">
              <a:rPr lang="en-US" smtClean="0"/>
              <a:pPr/>
              <a:t>9/29/2025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33D7D2-4FEE-40EC-B697-403FB945BC3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5.xml"/><Relationship Id="rId5" Type="http://schemas.openxmlformats.org/officeDocument/2006/relationships/image" Target="../media/image45.jpeg"/><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5.xml"/><Relationship Id="rId4" Type="http://schemas.openxmlformats.org/officeDocument/2006/relationships/image" Target="../media/image59.jpeg"/></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t">
            <a:noAutofit/>
          </a:bodyPr>
          <a:lstStyle/>
          <a:p>
            <a:pPr>
              <a:lnSpc>
                <a:spcPct val="150000"/>
              </a:lnSpc>
            </a:pPr>
            <a:r>
              <a:rPr lang="en-US" sz="5400" b="1" i="1" spc="300" dirty="0">
                <a:solidFill>
                  <a:srgbClr val="0070C0"/>
                </a:solidFill>
              </a:rPr>
              <a:t>Pre – Trip Inspection</a:t>
            </a:r>
            <a:br>
              <a:rPr lang="en-US" sz="5400" spc="300" dirty="0">
                <a:solidFill>
                  <a:srgbClr val="0070C0"/>
                </a:solidFill>
              </a:rPr>
            </a:br>
            <a:endParaRPr lang="en-US" sz="5400" spc="300" dirty="0">
              <a:solidFill>
                <a:srgbClr val="0070C0"/>
              </a:solidFill>
            </a:endParaRPr>
          </a:p>
        </p:txBody>
      </p:sp>
      <p:pic>
        <p:nvPicPr>
          <p:cNvPr id="1031" name="Content Placeholder 1030" descr="A picture containing text, yellow&#10;&#10;Description automatically generated">
            <a:extLst>
              <a:ext uri="{FF2B5EF4-FFF2-40B4-BE49-F238E27FC236}">
                <a16:creationId xmlns:a16="http://schemas.microsoft.com/office/drawing/2014/main" id="{E6A3746F-C383-4663-BCAC-B5DC59F66AE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6435" y="1600200"/>
            <a:ext cx="6811130" cy="4525963"/>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solidFill>
            <a:schemeClr val="tx2">
              <a:lumMod val="20000"/>
              <a:lumOff val="80000"/>
            </a:schemeClr>
          </a:solidFill>
        </p:spPr>
        <p:txBody>
          <a:bodyPr>
            <a:normAutofit fontScale="90000"/>
          </a:bodyPr>
          <a:lstStyle/>
          <a:p>
            <a:r>
              <a:rPr lang="en-US" dirty="0"/>
              <a:t>Step # 1 </a:t>
            </a:r>
            <a:br>
              <a:rPr lang="en-US" dirty="0"/>
            </a:br>
            <a:r>
              <a:rPr lang="en-US" dirty="0"/>
              <a:t>Remove Key</a:t>
            </a:r>
          </a:p>
        </p:txBody>
      </p:sp>
      <p:pic>
        <p:nvPicPr>
          <p:cNvPr id="1026" name="Picture 2" descr="E:\100_0607.JPG"/>
          <p:cNvPicPr>
            <a:picLocks noGrp="1" noChangeAspect="1" noChangeArrowheads="1"/>
          </p:cNvPicPr>
          <p:nvPr>
            <p:ph sz="half" idx="1"/>
          </p:nvPr>
        </p:nvPicPr>
        <p:blipFill>
          <a:blip r:embed="rId2" cstate="print"/>
          <a:stretch>
            <a:fillRect/>
          </a:stretch>
        </p:blipFill>
        <p:spPr bwMode="auto">
          <a:xfrm>
            <a:off x="1676400" y="1930824"/>
            <a:ext cx="6172200" cy="4629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1">
              <a:lumMod val="40000"/>
              <a:lumOff val="60000"/>
            </a:schemeClr>
          </a:solidFill>
        </p:spPr>
        <p:txBody>
          <a:bodyPr>
            <a:normAutofit/>
          </a:bodyPr>
          <a:lstStyle/>
          <a:p>
            <a:pPr algn="ctr"/>
            <a:r>
              <a:rPr lang="en-US" sz="5400" dirty="0"/>
              <a:t>Step # 2</a:t>
            </a:r>
          </a:p>
        </p:txBody>
      </p:sp>
      <p:sp>
        <p:nvSpPr>
          <p:cNvPr id="8" name="Text Placeholder 7"/>
          <p:cNvSpPr>
            <a:spLocks noGrp="1"/>
          </p:cNvSpPr>
          <p:nvPr>
            <p:ph type="body" sz="half" idx="2"/>
          </p:nvPr>
        </p:nvSpPr>
        <p:spPr/>
        <p:txBody>
          <a:bodyPr>
            <a:normAutofit lnSpcReduction="10000"/>
          </a:bodyPr>
          <a:lstStyle/>
          <a:p>
            <a:pPr marL="342900" indent="-342900">
              <a:buFont typeface="+mj-lt"/>
              <a:buAutoNum type="arabicPeriod"/>
            </a:pPr>
            <a:r>
              <a:rPr lang="en-US" dirty="0"/>
              <a:t>We start the Pre – Trip Inspection using a sequence such as Top – to -  Bottom , Left – to – Right , Right – to – Left , or Inside – to – Outside .</a:t>
            </a:r>
          </a:p>
          <a:p>
            <a:pPr marL="342900" indent="-342900">
              <a:buFont typeface="+mj-lt"/>
              <a:buAutoNum type="arabicPeriod"/>
            </a:pPr>
            <a:endParaRPr lang="en-US" dirty="0"/>
          </a:p>
          <a:p>
            <a:pPr marL="342900" indent="-342900">
              <a:buFont typeface="+mj-lt"/>
              <a:buAutoNum type="arabicPeriod"/>
            </a:pPr>
            <a:r>
              <a:rPr lang="en-US" dirty="0"/>
              <a:t>Pre – Trip Inspection covers  all the components of the tractor and trailer.  The components are inspected in an organized order using the sequence above.  When you start inspecting a group of components such as the steering, you complete that group before going on to the next group . </a:t>
            </a:r>
          </a:p>
          <a:p>
            <a:pPr marL="342900" indent="-342900">
              <a:buFont typeface="+mj-lt"/>
              <a:buAutoNum type="arabicPeriod"/>
            </a:pPr>
            <a:endParaRPr lang="en-US" dirty="0"/>
          </a:p>
          <a:p>
            <a:pPr marL="342900" indent="-342900">
              <a:buFont typeface="+mj-lt"/>
              <a:buAutoNum type="arabicPeriod"/>
            </a:pPr>
            <a:r>
              <a:rPr lang="en-US" dirty="0"/>
              <a:t>In step one you remove the key. Step two you walk to the front of the truck, turn facing the truck, take a deep breath and relax. Get in the right frame of mind before you start because you </a:t>
            </a:r>
            <a:r>
              <a:rPr lang="en-US" b="1" dirty="0"/>
              <a:t>cannot </a:t>
            </a:r>
            <a:r>
              <a:rPr lang="en-US" dirty="0"/>
              <a:t>just start naming parts.     </a:t>
            </a:r>
          </a:p>
        </p:txBody>
      </p:sp>
      <p:pic>
        <p:nvPicPr>
          <p:cNvPr id="5" name="Content Placeholder 4" descr="A yellow truck parked next to a yellow truck&#10;&#10;Description automatically generated with low confidence">
            <a:extLst>
              <a:ext uri="{FF2B5EF4-FFF2-40B4-BE49-F238E27FC236}">
                <a16:creationId xmlns:a16="http://schemas.microsoft.com/office/drawing/2014/main" id="{B986FF8F-8C4B-4606-8152-B1B35016B50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501240"/>
            <a:ext cx="5111750" cy="3396732"/>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5400" dirty="0"/>
              <a:t>Step # 3</a:t>
            </a:r>
          </a:p>
        </p:txBody>
      </p:sp>
      <p:sp>
        <p:nvSpPr>
          <p:cNvPr id="4" name="Text Placeholder 3"/>
          <p:cNvSpPr>
            <a:spLocks noGrp="1"/>
          </p:cNvSpPr>
          <p:nvPr>
            <p:ph type="body" sz="half" idx="2"/>
          </p:nvPr>
        </p:nvSpPr>
        <p:spPr/>
        <p:txBody>
          <a:bodyPr/>
          <a:lstStyle/>
          <a:p>
            <a:pPr marL="342900" indent="-342900">
              <a:buFont typeface="Wingdings" pitchFamily="2" charset="2"/>
              <a:buChar char="q"/>
            </a:pPr>
            <a:r>
              <a:rPr lang="en-US" b="1" dirty="0"/>
              <a:t>Clearance Lights</a:t>
            </a:r>
            <a:r>
              <a:rPr lang="en-US" dirty="0"/>
              <a:t> </a:t>
            </a:r>
          </a:p>
          <a:p>
            <a:pPr marL="800100" lvl="1" indent="-342900">
              <a:buFont typeface="Arial" pitchFamily="34" charset="0"/>
              <a:buChar char="•"/>
            </a:pPr>
            <a:r>
              <a:rPr lang="en-US" dirty="0"/>
              <a:t>All lights in place </a:t>
            </a:r>
          </a:p>
          <a:p>
            <a:pPr marL="800100" lvl="1" indent="-342900">
              <a:buFont typeface="Arial" pitchFamily="34" charset="0"/>
              <a:buChar char="•"/>
            </a:pPr>
            <a:r>
              <a:rPr lang="en-US" dirty="0"/>
              <a:t>Lens not cracked or broken </a:t>
            </a:r>
          </a:p>
          <a:p>
            <a:pPr marL="342900" indent="-342900">
              <a:buFont typeface="Arial" pitchFamily="34" charset="0"/>
              <a:buChar char="•"/>
            </a:pPr>
            <a:endParaRPr lang="en-US" dirty="0"/>
          </a:p>
          <a:p>
            <a:pPr marL="342900" indent="-342900">
              <a:buFont typeface="Wingdings" pitchFamily="2" charset="2"/>
              <a:buChar char="q"/>
            </a:pPr>
            <a:r>
              <a:rPr lang="en-US" b="1" dirty="0"/>
              <a:t>Windshield  </a:t>
            </a:r>
          </a:p>
          <a:p>
            <a:pPr marL="800100" lvl="1" indent="-342900">
              <a:buFont typeface="Arial" pitchFamily="34" charset="0"/>
              <a:buChar char="•"/>
            </a:pPr>
            <a:r>
              <a:rPr lang="en-US" dirty="0"/>
              <a:t>Clean not cracked </a:t>
            </a:r>
          </a:p>
          <a:p>
            <a:pPr marL="800100" lvl="1" indent="-342900"/>
            <a:endParaRPr lang="en-US" dirty="0"/>
          </a:p>
          <a:p>
            <a:pPr marL="342900" indent="-342900">
              <a:buFont typeface="Wingdings" pitchFamily="2" charset="2"/>
              <a:buChar char="q"/>
            </a:pPr>
            <a:r>
              <a:rPr lang="en-US" b="1" dirty="0"/>
              <a:t>Mirrors </a:t>
            </a:r>
          </a:p>
          <a:p>
            <a:pPr marL="800100" lvl="1" indent="-342900">
              <a:buFont typeface="Arial" pitchFamily="34" charset="0"/>
              <a:buChar char="•"/>
            </a:pPr>
            <a:r>
              <a:rPr lang="en-US" dirty="0"/>
              <a:t>In place and tight  </a:t>
            </a:r>
          </a:p>
          <a:p>
            <a:pPr marL="800100" lvl="1" indent="-342900">
              <a:buFont typeface="Arial" pitchFamily="34" charset="0"/>
              <a:buChar char="•"/>
            </a:pPr>
            <a:r>
              <a:rPr lang="en-US" dirty="0"/>
              <a:t>Glass not cracked or broken</a:t>
            </a:r>
          </a:p>
          <a:p>
            <a:pPr marL="800100" lvl="1" indent="-342900">
              <a:buFont typeface="Arial" pitchFamily="34" charset="0"/>
              <a:buChar char="•"/>
            </a:pPr>
            <a:endParaRPr lang="en-US" dirty="0"/>
          </a:p>
          <a:p>
            <a:pPr marL="342900" indent="-342900">
              <a:buFont typeface="Wingdings" pitchFamily="2" charset="2"/>
              <a:buChar char="q"/>
            </a:pPr>
            <a:r>
              <a:rPr lang="en-US" b="1" dirty="0"/>
              <a:t>Hood , Grill , Headlights</a:t>
            </a:r>
          </a:p>
          <a:p>
            <a:pPr marL="800100" lvl="1" indent="-342900">
              <a:buFont typeface="Arial" pitchFamily="34" charset="0"/>
              <a:buChar char="•"/>
            </a:pPr>
            <a:r>
              <a:rPr lang="en-US" dirty="0"/>
              <a:t>In place, tight and secured </a:t>
            </a:r>
          </a:p>
          <a:p>
            <a:pPr marL="800100" lvl="1" indent="-342900">
              <a:buFont typeface="Arial" pitchFamily="34" charset="0"/>
              <a:buChar char="•"/>
            </a:pPr>
            <a:endParaRPr lang="en-US" dirty="0"/>
          </a:p>
          <a:p>
            <a:pPr marL="342900" indent="-342900">
              <a:buFont typeface="Wingdings" pitchFamily="2" charset="2"/>
              <a:buChar char="q"/>
            </a:pPr>
            <a:r>
              <a:rPr lang="en-US" b="1" dirty="0"/>
              <a:t>Bumper and License Plate </a:t>
            </a:r>
          </a:p>
          <a:p>
            <a:pPr marL="800100" lvl="1" indent="-342900">
              <a:buFont typeface="Arial" pitchFamily="34" charset="0"/>
              <a:buChar char="•"/>
            </a:pPr>
            <a:r>
              <a:rPr lang="en-US" dirty="0"/>
              <a:t>In place, tight and secured</a:t>
            </a:r>
          </a:p>
          <a:p>
            <a:pPr marL="800100" lvl="1" indent="-342900">
              <a:buFont typeface="Arial" pitchFamily="34" charset="0"/>
              <a:buChar char="•"/>
            </a:pPr>
            <a:endParaRPr lang="en-US" dirty="0"/>
          </a:p>
          <a:p>
            <a:pPr marL="800100" lvl="1" indent="-342900">
              <a:buFont typeface="Arial" pitchFamily="34" charset="0"/>
              <a:buChar char="•"/>
            </a:pPr>
            <a:endParaRPr lang="en-US" dirty="0"/>
          </a:p>
          <a:p>
            <a:pPr marL="342900" indent="-342900">
              <a:buFont typeface="Wingdings" pitchFamily="2" charset="2"/>
              <a:buChar char="q"/>
            </a:pPr>
            <a:endParaRPr lang="en-US" dirty="0"/>
          </a:p>
          <a:p>
            <a:pPr marL="800100" lvl="1" indent="-342900">
              <a:buFont typeface="Arial" pitchFamily="34" charset="0"/>
              <a:buChar char="•"/>
            </a:pPr>
            <a:endParaRPr lang="en-US" dirty="0"/>
          </a:p>
          <a:p>
            <a:pPr marL="800100" lvl="1" indent="-342900">
              <a:buFont typeface="Arial" pitchFamily="34" charset="0"/>
              <a:buChar char="•"/>
            </a:pPr>
            <a:endParaRPr lang="en-US" dirty="0"/>
          </a:p>
          <a:p>
            <a:pPr marL="342900" indent="-342900">
              <a:buFont typeface="Arial" pitchFamily="34" charset="0"/>
              <a:buChar char="•"/>
            </a:pPr>
            <a:endParaRPr lang="en-US" dirty="0"/>
          </a:p>
        </p:txBody>
      </p:sp>
      <p:pic>
        <p:nvPicPr>
          <p:cNvPr id="7" name="Content Placeholder 6" descr="A yellow truck parked next to a yellow truck&#10;&#10;Description automatically generated with low confidence">
            <a:extLst>
              <a:ext uri="{FF2B5EF4-FFF2-40B4-BE49-F238E27FC236}">
                <a16:creationId xmlns:a16="http://schemas.microsoft.com/office/drawing/2014/main" id="{E5CF0A0E-680F-4216-B5B6-2DE173427BA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75050" y="1501240"/>
            <a:ext cx="5111750" cy="3396732"/>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5400" dirty="0"/>
              <a:t>Step # 3</a:t>
            </a:r>
          </a:p>
        </p:txBody>
      </p:sp>
      <p:sp>
        <p:nvSpPr>
          <p:cNvPr id="4" name="Text Placeholder 3"/>
          <p:cNvSpPr>
            <a:spLocks noGrp="1"/>
          </p:cNvSpPr>
          <p:nvPr>
            <p:ph type="body" sz="half" idx="2"/>
          </p:nvPr>
        </p:nvSpPr>
        <p:spPr/>
        <p:txBody>
          <a:bodyPr/>
          <a:lstStyle/>
          <a:p>
            <a:endParaRPr lang="en-US" dirty="0"/>
          </a:p>
          <a:p>
            <a:pPr>
              <a:buFont typeface="Wingdings" pitchFamily="2" charset="2"/>
              <a:buChar char="q"/>
            </a:pPr>
            <a:r>
              <a:rPr lang="en-US" dirty="0"/>
              <a:t>    </a:t>
            </a:r>
            <a:r>
              <a:rPr lang="en-US" b="1" dirty="0"/>
              <a:t>Look under truck </a:t>
            </a:r>
          </a:p>
          <a:p>
            <a:pPr lvl="1">
              <a:buFont typeface="Arial" pitchFamily="34" charset="0"/>
              <a:buChar char="•"/>
            </a:pPr>
            <a:r>
              <a:rPr lang="en-US" dirty="0"/>
              <a:t>   No visible leaks</a:t>
            </a:r>
          </a:p>
          <a:p>
            <a:pPr lvl="1">
              <a:buFont typeface="Arial" pitchFamily="34" charset="0"/>
              <a:buChar char="•"/>
            </a:pPr>
            <a:r>
              <a:rPr lang="en-US" dirty="0"/>
              <a:t>   Truck not leaning</a:t>
            </a:r>
          </a:p>
          <a:p>
            <a:pPr lvl="1">
              <a:buFont typeface="Arial" pitchFamily="34" charset="0"/>
              <a:buChar char="•"/>
            </a:pPr>
            <a:r>
              <a:rPr lang="en-US" dirty="0"/>
              <a:t>   No tire or suspension problems </a:t>
            </a:r>
          </a:p>
          <a:p>
            <a:pPr>
              <a:buFont typeface="Wingdings" pitchFamily="2" charset="2"/>
              <a:buChar char="v"/>
            </a:pPr>
            <a:r>
              <a:rPr lang="en-US" b="1" dirty="0"/>
              <a:t>   Note :</a:t>
            </a:r>
          </a:p>
          <a:p>
            <a:pPr lvl="1">
              <a:buFont typeface="Wingdings" pitchFamily="2" charset="2"/>
              <a:buChar char="§"/>
            </a:pPr>
            <a:r>
              <a:rPr lang="en-US" dirty="0"/>
              <a:t>   If the component is bolted it must be tight and secure. No missing hardware.</a:t>
            </a:r>
          </a:p>
          <a:p>
            <a:pPr lvl="1">
              <a:buFont typeface="Wingdings" pitchFamily="2" charset="2"/>
              <a:buChar char="§"/>
            </a:pPr>
            <a:r>
              <a:rPr lang="en-US" dirty="0"/>
              <a:t>   If the component has fluid in it or running to it, you check for leaks.  This includes air, oil, water, etc.</a:t>
            </a:r>
          </a:p>
          <a:p>
            <a:pPr lvl="1">
              <a:buFont typeface="Wingdings" pitchFamily="2" charset="2"/>
              <a:buChar char="§"/>
            </a:pPr>
            <a:r>
              <a:rPr lang="en-US" dirty="0"/>
              <a:t>   If the component has to be adjusted, you must know the specifications.  This includes clutch, brakes, splash guards, etc.</a:t>
            </a:r>
          </a:p>
          <a:p>
            <a:pPr lvl="1">
              <a:buFont typeface="Wingdings" pitchFamily="2" charset="2"/>
              <a:buChar char="§"/>
            </a:pPr>
            <a:r>
              <a:rPr lang="en-US" dirty="0"/>
              <a:t>   If the component has wiring look for loose connections and cut or damaged insulation.</a:t>
            </a:r>
          </a:p>
          <a:p>
            <a:pPr lvl="1">
              <a:buFont typeface="Wingdings" pitchFamily="2" charset="2"/>
              <a:buChar char="§"/>
            </a:pPr>
            <a:r>
              <a:rPr lang="en-US" dirty="0"/>
              <a:t>   No components can be cracked, worn, leaking, loose, missing, out of adjustment, etc.    </a:t>
            </a:r>
          </a:p>
          <a:p>
            <a:pPr lvl="8">
              <a:buFont typeface="Arial" pitchFamily="34" charset="0"/>
              <a:buChar char="•"/>
            </a:pPr>
            <a:endParaRPr lang="en-US" b="1" dirty="0"/>
          </a:p>
        </p:txBody>
      </p:sp>
      <p:pic>
        <p:nvPicPr>
          <p:cNvPr id="7" name="Content Placeholder 6" descr="A yellow truck parked next to a yellow truck&#10;&#10;Description automatically generated with low confidence">
            <a:extLst>
              <a:ext uri="{FF2B5EF4-FFF2-40B4-BE49-F238E27FC236}">
                <a16:creationId xmlns:a16="http://schemas.microsoft.com/office/drawing/2014/main" id="{A49A867D-3219-4D45-96F8-2391A108C49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501240"/>
            <a:ext cx="5111750" cy="3396732"/>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solidFill>
            <a:schemeClr val="accent1">
              <a:lumMod val="40000"/>
              <a:lumOff val="60000"/>
            </a:schemeClr>
          </a:solidFill>
        </p:spPr>
        <p:txBody>
          <a:bodyPr>
            <a:noAutofit/>
          </a:bodyPr>
          <a:lstStyle/>
          <a:p>
            <a:pPr algn="ctr"/>
            <a:r>
              <a:rPr lang="en-US" sz="1800" dirty="0"/>
              <a:t>Step # 4 </a:t>
            </a:r>
            <a:br>
              <a:rPr lang="en-US" sz="1800" dirty="0"/>
            </a:br>
            <a:r>
              <a:rPr lang="en-US" sz="1800" dirty="0"/>
              <a:t>Engine Compartment</a:t>
            </a:r>
          </a:p>
        </p:txBody>
      </p:sp>
      <p:pic>
        <p:nvPicPr>
          <p:cNvPr id="2050" name="Picture 2" descr="E:\100_0610.JPG"/>
          <p:cNvPicPr>
            <a:picLocks noGrp="1" noChangeAspect="1" noChangeArrowheads="1"/>
          </p:cNvPicPr>
          <p:nvPr>
            <p:ph type="pic" idx="1"/>
          </p:nvPr>
        </p:nvPicPr>
        <p:blipFill>
          <a:blip r:embed="rId2" cstate="print"/>
          <a:srcRect/>
          <a:stretch>
            <a:fillRect/>
          </a:stretch>
        </p:blipFill>
        <p:spPr bwMode="auto">
          <a:prstGeom prst="rect">
            <a:avLst/>
          </a:prstGeom>
          <a:noFill/>
        </p:spPr>
      </p:pic>
      <p:sp>
        <p:nvSpPr>
          <p:cNvPr id="7" name="Text Placeholder 6"/>
          <p:cNvSpPr>
            <a:spLocks noGrp="1"/>
          </p:cNvSpPr>
          <p:nvPr>
            <p:ph type="body" sz="half" idx="2"/>
          </p:nvPr>
        </p:nvSpPr>
        <p:spPr/>
        <p:txBody>
          <a:bodyPr>
            <a:normAutofit fontScale="92500" lnSpcReduction="20000"/>
          </a:bodyPr>
          <a:lstStyle/>
          <a:p>
            <a:pPr>
              <a:buFont typeface="Wingdings" pitchFamily="2" charset="2"/>
              <a:buChar char="q"/>
            </a:pPr>
            <a:r>
              <a:rPr lang="en-US" dirty="0"/>
              <a:t> </a:t>
            </a:r>
            <a:r>
              <a:rPr lang="en-US" b="1" dirty="0"/>
              <a:t>  Alternator / Type Drive</a:t>
            </a:r>
          </a:p>
          <a:p>
            <a:pPr lvl="1">
              <a:buFont typeface="Arial" pitchFamily="34" charset="0"/>
              <a:buChar char="•"/>
            </a:pPr>
            <a:r>
              <a:rPr lang="en-US" dirty="0"/>
              <a:t>   Tight and secure</a:t>
            </a:r>
          </a:p>
          <a:p>
            <a:pPr lvl="1">
              <a:buFont typeface="Arial" pitchFamily="34" charset="0"/>
              <a:buChar char="•"/>
            </a:pPr>
            <a:r>
              <a:rPr lang="en-US" dirty="0"/>
              <a:t>   Wiring connections tight, no damaged insulation</a:t>
            </a:r>
          </a:p>
          <a:p>
            <a:pPr lvl="1">
              <a:buFont typeface="Arial" pitchFamily="34" charset="0"/>
              <a:buChar char="•"/>
            </a:pPr>
            <a:r>
              <a:rPr lang="en-US" dirty="0"/>
              <a:t>   Fan belts tight and not damaged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pPr algn="ctr"/>
            <a:r>
              <a:rPr lang="en-US" dirty="0"/>
              <a:t>Step # 4 </a:t>
            </a:r>
            <a:br>
              <a:rPr lang="en-US" dirty="0"/>
            </a:br>
            <a:r>
              <a:rPr lang="en-US" dirty="0"/>
              <a:t>Engine Compartment</a:t>
            </a:r>
          </a:p>
        </p:txBody>
      </p:sp>
      <p:sp>
        <p:nvSpPr>
          <p:cNvPr id="4" name="Text Placeholder 3"/>
          <p:cNvSpPr>
            <a:spLocks noGrp="1"/>
          </p:cNvSpPr>
          <p:nvPr>
            <p:ph type="body" sz="half" idx="2"/>
          </p:nvPr>
        </p:nvSpPr>
        <p:spPr/>
        <p:txBody>
          <a:bodyPr>
            <a:normAutofit/>
          </a:bodyPr>
          <a:lstStyle/>
          <a:p>
            <a:pPr>
              <a:buFont typeface="Wingdings" pitchFamily="2" charset="2"/>
              <a:buChar char="q"/>
            </a:pPr>
            <a:r>
              <a:rPr lang="en-US" dirty="0"/>
              <a:t>   </a:t>
            </a:r>
            <a:r>
              <a:rPr lang="en-US" b="1" dirty="0"/>
              <a:t>Water Pump</a:t>
            </a:r>
          </a:p>
          <a:p>
            <a:pPr lvl="1">
              <a:buFont typeface="Arial" pitchFamily="34" charset="0"/>
              <a:buChar char="•"/>
            </a:pPr>
            <a:r>
              <a:rPr lang="en-US" dirty="0"/>
              <a:t>   Tight and secure</a:t>
            </a:r>
          </a:p>
          <a:p>
            <a:pPr lvl="1">
              <a:buFont typeface="Arial" pitchFamily="34" charset="0"/>
              <a:buChar char="•"/>
            </a:pPr>
            <a:r>
              <a:rPr lang="en-US" dirty="0"/>
              <a:t>   Not leaking</a:t>
            </a:r>
          </a:p>
        </p:txBody>
      </p:sp>
      <p:pic>
        <p:nvPicPr>
          <p:cNvPr id="3074" name="Picture 2" descr="E:\100_0611.JPG"/>
          <p:cNvPicPr>
            <a:picLocks noGrp="1" noChangeAspect="1" noChangeArrowheads="1"/>
          </p:cNvPicPr>
          <p:nvPr>
            <p:ph type="pic" idx="1"/>
          </p:nvPr>
        </p:nvPicPr>
        <p:blipFill>
          <a:blip r:embed="rId2" cstate="print"/>
          <a:srcRect/>
          <a:stretch>
            <a:fillRect/>
          </a:stretch>
        </p:blipFill>
        <p:spPr bwMode="auto">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pPr algn="ctr"/>
            <a:r>
              <a:rPr lang="en-US" dirty="0"/>
              <a:t>Step # 4</a:t>
            </a:r>
            <a:br>
              <a:rPr lang="en-US" dirty="0"/>
            </a:br>
            <a:r>
              <a:rPr lang="en-US" dirty="0"/>
              <a:t>Engine Compartment</a:t>
            </a:r>
          </a:p>
        </p:txBody>
      </p:sp>
      <p:sp>
        <p:nvSpPr>
          <p:cNvPr id="4" name="Text Placeholder 3"/>
          <p:cNvSpPr>
            <a:spLocks noGrp="1"/>
          </p:cNvSpPr>
          <p:nvPr>
            <p:ph type="body" sz="half" idx="2"/>
          </p:nvPr>
        </p:nvSpPr>
        <p:spPr/>
        <p:txBody>
          <a:bodyPr>
            <a:normAutofit fontScale="85000" lnSpcReduction="20000"/>
          </a:bodyPr>
          <a:lstStyle/>
          <a:p>
            <a:pPr>
              <a:buFont typeface="Wingdings" pitchFamily="2" charset="2"/>
              <a:buChar char="ü"/>
            </a:pPr>
            <a:r>
              <a:rPr lang="en-US" dirty="0"/>
              <a:t>  Exhaust system tight not leaking</a:t>
            </a:r>
          </a:p>
          <a:p>
            <a:pPr>
              <a:buFont typeface="Wingdings" pitchFamily="2" charset="2"/>
              <a:buChar char="ü"/>
            </a:pPr>
            <a:r>
              <a:rPr lang="en-US" dirty="0"/>
              <a:t>   Wiring secured not damaged</a:t>
            </a:r>
          </a:p>
          <a:p>
            <a:pPr>
              <a:buFont typeface="Wingdings" pitchFamily="2" charset="2"/>
              <a:buChar char="ü"/>
            </a:pPr>
            <a:r>
              <a:rPr lang="en-US" dirty="0"/>
              <a:t>  All hose clamps tight</a:t>
            </a:r>
          </a:p>
          <a:p>
            <a:pPr>
              <a:buFont typeface="Wingdings" pitchFamily="2" charset="2"/>
              <a:buChar char="ü"/>
            </a:pPr>
            <a:r>
              <a:rPr lang="en-US" dirty="0"/>
              <a:t>   No leaks on right side of engine compartment</a:t>
            </a:r>
          </a:p>
        </p:txBody>
      </p:sp>
      <p:pic>
        <p:nvPicPr>
          <p:cNvPr id="4098" name="Picture 2" descr="E:\100_0612.JPG"/>
          <p:cNvPicPr>
            <a:picLocks noGrp="1" noChangeAspect="1" noChangeArrowheads="1"/>
          </p:cNvPicPr>
          <p:nvPr>
            <p:ph type="pic" idx="1"/>
          </p:nvPr>
        </p:nvPicPr>
        <p:blipFill>
          <a:blip r:embed="rId2" cstate="print"/>
          <a:srcRect/>
          <a:stretch>
            <a:fillRect/>
          </a:stretch>
        </p:blipFill>
        <p:spPr bwMode="auto">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pPr algn="ctr"/>
            <a:r>
              <a:rPr lang="en-US" dirty="0"/>
              <a:t>Step # 4 </a:t>
            </a:r>
            <a:br>
              <a:rPr lang="en-US" dirty="0"/>
            </a:br>
            <a:r>
              <a:rPr lang="en-US" dirty="0"/>
              <a:t>Engine compartment</a:t>
            </a:r>
          </a:p>
        </p:txBody>
      </p:sp>
      <p:sp>
        <p:nvSpPr>
          <p:cNvPr id="4" name="Text Placeholder 3"/>
          <p:cNvSpPr>
            <a:spLocks noGrp="1"/>
          </p:cNvSpPr>
          <p:nvPr>
            <p:ph type="body" sz="half" idx="2"/>
          </p:nvPr>
        </p:nvSpPr>
        <p:spPr/>
        <p:txBody>
          <a:bodyPr>
            <a:normAutofit fontScale="85000" lnSpcReduction="20000"/>
          </a:bodyPr>
          <a:lstStyle/>
          <a:p>
            <a:pPr>
              <a:buFont typeface="Wingdings" pitchFamily="2" charset="2"/>
              <a:buChar char="q"/>
            </a:pPr>
            <a:r>
              <a:rPr lang="en-US" dirty="0"/>
              <a:t>   </a:t>
            </a:r>
            <a:r>
              <a:rPr lang="en-US" b="1" dirty="0"/>
              <a:t>Coolant level</a:t>
            </a:r>
          </a:p>
          <a:p>
            <a:pPr lvl="1">
              <a:buFont typeface="Arial" pitchFamily="34" charset="0"/>
              <a:buChar char="•"/>
            </a:pPr>
            <a:r>
              <a:rPr lang="en-US" b="1" dirty="0"/>
              <a:t>   </a:t>
            </a:r>
            <a:r>
              <a:rPr lang="en-US" sz="1300" dirty="0"/>
              <a:t>Coolant in sight glass</a:t>
            </a:r>
          </a:p>
          <a:p>
            <a:pPr lvl="1">
              <a:buFont typeface="Arial" pitchFamily="34" charset="0"/>
              <a:buChar char="•"/>
            </a:pPr>
            <a:r>
              <a:rPr lang="en-US" sz="1300" dirty="0"/>
              <a:t>   Reservoir tank tight and secure</a:t>
            </a:r>
          </a:p>
          <a:p>
            <a:pPr lvl="1">
              <a:buFont typeface="Arial" pitchFamily="34" charset="0"/>
              <a:buChar char="•"/>
            </a:pPr>
            <a:r>
              <a:rPr lang="en-US" sz="1300" dirty="0"/>
              <a:t>   All water hoses secure, clamps tight, no leaks</a:t>
            </a:r>
          </a:p>
        </p:txBody>
      </p:sp>
      <p:pic>
        <p:nvPicPr>
          <p:cNvPr id="5122" name="Picture 2" descr="E:\100_0613.JPG"/>
          <p:cNvPicPr>
            <a:picLocks noGrp="1" noChangeAspect="1" noChangeArrowheads="1"/>
          </p:cNvPicPr>
          <p:nvPr>
            <p:ph type="pic" idx="1"/>
          </p:nvPr>
        </p:nvPicPr>
        <p:blipFill>
          <a:blip r:embed="rId2" cstate="print"/>
          <a:srcRect/>
          <a:stretch>
            <a:fillRect/>
          </a:stretch>
        </p:blipFill>
        <p:spPr bwMode="auto">
          <a:xfrm>
            <a:off x="1828800" y="612775"/>
            <a:ext cx="5486400" cy="4114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solidFill>
            <a:schemeClr val="accent1">
              <a:lumMod val="40000"/>
              <a:lumOff val="60000"/>
            </a:schemeClr>
          </a:solidFill>
        </p:spPr>
        <p:txBody>
          <a:bodyPr>
            <a:noAutofit/>
          </a:bodyPr>
          <a:lstStyle/>
          <a:p>
            <a:pPr algn="ctr"/>
            <a:r>
              <a:rPr lang="en-US" sz="2400" dirty="0"/>
              <a:t>Step # 4</a:t>
            </a:r>
            <a:br>
              <a:rPr lang="en-US" sz="2400" dirty="0"/>
            </a:br>
            <a:r>
              <a:rPr lang="en-US" sz="2400" dirty="0"/>
              <a:t>Engine Compartment</a:t>
            </a:r>
          </a:p>
        </p:txBody>
      </p:sp>
      <p:pic>
        <p:nvPicPr>
          <p:cNvPr id="6146" name="Picture 2" descr="E:\100_0614.JPG"/>
          <p:cNvPicPr>
            <a:picLocks noGrp="1" noChangeAspect="1" noChangeArrowheads="1"/>
          </p:cNvPicPr>
          <p:nvPr>
            <p:ph idx="1"/>
          </p:nvPr>
        </p:nvPicPr>
        <p:blipFill>
          <a:blip r:embed="rId2" cstate="print"/>
          <a:stretch>
            <a:fillRect/>
          </a:stretch>
        </p:blipFill>
        <p:spPr bwMode="auto">
          <a:xfrm>
            <a:off x="3575050" y="1600200"/>
            <a:ext cx="5111750" cy="4114800"/>
          </a:xfrm>
          <a:prstGeom prst="rect">
            <a:avLst/>
          </a:prstGeom>
          <a:noFill/>
        </p:spPr>
      </p:pic>
      <p:sp>
        <p:nvSpPr>
          <p:cNvPr id="7" name="Text Placeholder 6"/>
          <p:cNvSpPr>
            <a:spLocks noGrp="1"/>
          </p:cNvSpPr>
          <p:nvPr>
            <p:ph type="body" sz="half" idx="2"/>
          </p:nvPr>
        </p:nvSpPr>
        <p:spPr/>
        <p:txBody>
          <a:bodyPr>
            <a:normAutofit fontScale="92500" lnSpcReduction="10000"/>
          </a:bodyPr>
          <a:lstStyle/>
          <a:p>
            <a:pPr>
              <a:buFont typeface="Wingdings" pitchFamily="2" charset="2"/>
              <a:buChar char="q"/>
            </a:pPr>
            <a:r>
              <a:rPr lang="en-US" dirty="0"/>
              <a:t>   </a:t>
            </a:r>
            <a:r>
              <a:rPr lang="en-US" sz="1600" b="1" dirty="0"/>
              <a:t>Engine oil</a:t>
            </a:r>
          </a:p>
          <a:p>
            <a:pPr lvl="1">
              <a:buFont typeface="Arial" pitchFamily="34" charset="0"/>
              <a:buChar char="•"/>
            </a:pPr>
            <a:r>
              <a:rPr lang="en-US" dirty="0"/>
              <a:t>   </a:t>
            </a:r>
            <a:r>
              <a:rPr lang="en-US" sz="1400" dirty="0"/>
              <a:t>Checked oil level ( O. K. )</a:t>
            </a:r>
          </a:p>
          <a:p>
            <a:pPr lvl="1">
              <a:buFont typeface="Arial" pitchFamily="34" charset="0"/>
              <a:buChar char="•"/>
            </a:pPr>
            <a:r>
              <a:rPr lang="en-US" sz="1400" dirty="0"/>
              <a:t>   No sign of contamination (gray oil)</a:t>
            </a:r>
          </a:p>
          <a:p>
            <a:pPr lvl="1">
              <a:buFont typeface="Arial" pitchFamily="34" charset="0"/>
              <a:buChar char="•"/>
            </a:pPr>
            <a:endParaRPr lang="en-US" dirty="0"/>
          </a:p>
          <a:p>
            <a:pPr>
              <a:buFont typeface="Wingdings" pitchFamily="2" charset="2"/>
              <a:buChar char="q"/>
            </a:pPr>
            <a:r>
              <a:rPr lang="en-US" dirty="0"/>
              <a:t>   </a:t>
            </a:r>
            <a:r>
              <a:rPr lang="en-US" sz="1600" b="1" dirty="0"/>
              <a:t>Air compressor</a:t>
            </a:r>
          </a:p>
          <a:p>
            <a:pPr lvl="1">
              <a:buFont typeface="Arial" pitchFamily="34" charset="0"/>
              <a:buChar char="•"/>
            </a:pPr>
            <a:r>
              <a:rPr lang="en-US" b="1" dirty="0"/>
              <a:t>   </a:t>
            </a:r>
            <a:r>
              <a:rPr lang="en-US" sz="1400" dirty="0"/>
              <a:t>Tight and secured</a:t>
            </a:r>
          </a:p>
          <a:p>
            <a:pPr lvl="1">
              <a:buFont typeface="Arial" pitchFamily="34" charset="0"/>
              <a:buChar char="•"/>
            </a:pPr>
            <a:r>
              <a:rPr lang="en-US" sz="1400" b="1" dirty="0"/>
              <a:t>   </a:t>
            </a:r>
            <a:r>
              <a:rPr lang="en-US" sz="1400" dirty="0"/>
              <a:t>Hoses tight no sign of leaks</a:t>
            </a:r>
          </a:p>
          <a:p>
            <a:pPr lvl="1">
              <a:buFont typeface="Arial" pitchFamily="34" charset="0"/>
              <a:buChar char="•"/>
            </a:pPr>
            <a:endParaRPr lang="en-US" dirty="0"/>
          </a:p>
          <a:p>
            <a:pPr>
              <a:buFont typeface="Wingdings" pitchFamily="2" charset="2"/>
              <a:buChar char="q"/>
            </a:pPr>
            <a:r>
              <a:rPr lang="en-US" dirty="0"/>
              <a:t>   </a:t>
            </a:r>
            <a:r>
              <a:rPr lang="en-US" sz="1600" b="1" dirty="0"/>
              <a:t>Power Steering</a:t>
            </a:r>
          </a:p>
          <a:p>
            <a:pPr lvl="1">
              <a:buFont typeface="Arial" pitchFamily="34" charset="0"/>
              <a:buChar char="•"/>
            </a:pPr>
            <a:r>
              <a:rPr lang="en-US" dirty="0"/>
              <a:t>   </a:t>
            </a:r>
            <a:r>
              <a:rPr lang="en-US" sz="1400" dirty="0"/>
              <a:t>Checked oil level ( O. K. )</a:t>
            </a:r>
          </a:p>
          <a:p>
            <a:pPr lvl="1">
              <a:buFont typeface="Arial" pitchFamily="34" charset="0"/>
              <a:buChar char="•"/>
            </a:pPr>
            <a:r>
              <a:rPr lang="en-US" sz="1400" dirty="0"/>
              <a:t>  Reservoir tight and secure</a:t>
            </a:r>
          </a:p>
          <a:p>
            <a:pPr lvl="1">
              <a:buFont typeface="Arial" pitchFamily="34" charset="0"/>
              <a:buChar char="•"/>
            </a:pPr>
            <a:r>
              <a:rPr lang="en-US" sz="1400" dirty="0"/>
              <a:t>  Hoses tight no sign of leaks</a:t>
            </a:r>
          </a:p>
          <a:p>
            <a:pPr lvl="1">
              <a:buFont typeface="Arial" pitchFamily="34" charset="0"/>
              <a:buChar char="•"/>
            </a:pPr>
            <a:endParaRPr lang="en-US" dirty="0"/>
          </a:p>
          <a:p>
            <a:pPr>
              <a:buFont typeface="Wingdings" pitchFamily="2" charset="2"/>
              <a:buChar char="q"/>
            </a:pPr>
            <a:r>
              <a:rPr lang="en-US" dirty="0"/>
              <a:t>    </a:t>
            </a:r>
            <a:r>
              <a:rPr lang="en-US" sz="1500" dirty="0"/>
              <a:t>All other clamps and hoses are tight no sign of leaks.  Wiring is secured and not damaged.  Left side of engine compartment O.K.</a:t>
            </a:r>
          </a:p>
          <a:p>
            <a:pPr>
              <a:buFont typeface="Wingdings" pitchFamily="2" charset="2"/>
              <a:buChar char="q"/>
            </a:pPr>
            <a:endParaRPr lang="en-US" dirty="0"/>
          </a:p>
          <a:p>
            <a:pPr>
              <a:buFont typeface="Wingdings" pitchFamily="2" charset="2"/>
              <a:buChar char="v"/>
            </a:pPr>
            <a:r>
              <a:rPr lang="en-US" dirty="0"/>
              <a:t>   </a:t>
            </a:r>
            <a:r>
              <a:rPr lang="en-US" sz="1500" b="1" dirty="0"/>
              <a:t>Note</a:t>
            </a:r>
            <a:r>
              <a:rPr lang="en-US" sz="1500" dirty="0"/>
              <a:t> :  Small leak on top fitting of power steering pump.</a:t>
            </a:r>
          </a:p>
          <a:p>
            <a:pPr lvl="1">
              <a:buFont typeface="Wingdings" pitchFamily="2" charset="2"/>
              <a:buChar char="v"/>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Autofit/>
          </a:bodyPr>
          <a:lstStyle/>
          <a:p>
            <a:pPr algn="ctr"/>
            <a:r>
              <a:rPr lang="en-US" sz="2800" dirty="0"/>
              <a:t>Step # 5</a:t>
            </a:r>
            <a:br>
              <a:rPr lang="en-US" sz="2800" dirty="0"/>
            </a:br>
            <a:r>
              <a:rPr lang="en-US" sz="2800" dirty="0"/>
              <a:t>Front Suspension</a:t>
            </a:r>
          </a:p>
        </p:txBody>
      </p:sp>
      <p:sp>
        <p:nvSpPr>
          <p:cNvPr id="4" name="Text Placeholder 3"/>
          <p:cNvSpPr>
            <a:spLocks noGrp="1"/>
          </p:cNvSpPr>
          <p:nvPr>
            <p:ph type="body" sz="half" idx="2"/>
          </p:nvPr>
        </p:nvSpPr>
        <p:spPr/>
        <p:txBody>
          <a:bodyPr/>
          <a:lstStyle/>
          <a:p>
            <a:r>
              <a:rPr lang="en-US" dirty="0"/>
              <a:t>  </a:t>
            </a:r>
          </a:p>
          <a:p>
            <a:endParaRPr lang="en-US" dirty="0"/>
          </a:p>
          <a:p>
            <a:pPr>
              <a:buFont typeface="Wingdings" pitchFamily="2" charset="2"/>
              <a:buChar char="q"/>
            </a:pPr>
            <a:r>
              <a:rPr lang="en-US" dirty="0"/>
              <a:t>   </a:t>
            </a:r>
            <a:r>
              <a:rPr lang="en-US" sz="1600" b="1" dirty="0"/>
              <a:t>Shock Absorber</a:t>
            </a:r>
          </a:p>
          <a:p>
            <a:pPr lvl="1">
              <a:buFont typeface="Arial" pitchFamily="34" charset="0"/>
              <a:buChar char="•"/>
            </a:pPr>
            <a:r>
              <a:rPr lang="en-US" b="1" dirty="0"/>
              <a:t>  </a:t>
            </a:r>
            <a:r>
              <a:rPr lang="en-US" sz="1400" dirty="0"/>
              <a:t>Bolts tight</a:t>
            </a:r>
          </a:p>
          <a:p>
            <a:pPr lvl="1">
              <a:buFont typeface="Arial" pitchFamily="34" charset="0"/>
              <a:buChar char="•"/>
            </a:pPr>
            <a:r>
              <a:rPr lang="en-US" sz="1400" dirty="0"/>
              <a:t>   Not Leaking </a:t>
            </a:r>
          </a:p>
          <a:p>
            <a:pPr lvl="1">
              <a:buFont typeface="Arial" pitchFamily="34" charset="0"/>
              <a:buChar char="•"/>
            </a:pPr>
            <a:endParaRPr lang="en-US" dirty="0"/>
          </a:p>
          <a:p>
            <a:pPr>
              <a:buFont typeface="Wingdings" pitchFamily="2" charset="2"/>
              <a:buChar char="q"/>
            </a:pPr>
            <a:r>
              <a:rPr lang="en-US" dirty="0"/>
              <a:t>   </a:t>
            </a:r>
            <a:r>
              <a:rPr lang="en-US" sz="1600" b="1" dirty="0"/>
              <a:t>Leaf Springs</a:t>
            </a:r>
          </a:p>
          <a:p>
            <a:pPr lvl="1">
              <a:buFont typeface="Arial" pitchFamily="34" charset="0"/>
              <a:buChar char="•"/>
            </a:pPr>
            <a:r>
              <a:rPr lang="en-US" b="1" dirty="0"/>
              <a:t>   </a:t>
            </a:r>
            <a:r>
              <a:rPr lang="en-US" sz="1400" dirty="0"/>
              <a:t>Not cracked or broken</a:t>
            </a:r>
          </a:p>
          <a:p>
            <a:pPr lvl="1">
              <a:buFont typeface="Arial" pitchFamily="34" charset="0"/>
              <a:buChar char="•"/>
            </a:pPr>
            <a:r>
              <a:rPr lang="en-US" sz="1400" dirty="0"/>
              <a:t>   U - Bolts tight no sign of slipping</a:t>
            </a:r>
          </a:p>
          <a:p>
            <a:pPr lvl="1">
              <a:buFont typeface="Arial" pitchFamily="34" charset="0"/>
              <a:buChar char="•"/>
            </a:pPr>
            <a:endParaRPr lang="en-US" b="1" dirty="0"/>
          </a:p>
        </p:txBody>
      </p:sp>
      <p:pic>
        <p:nvPicPr>
          <p:cNvPr id="1026" name="Picture 2" descr="E:\100_0615.JPG"/>
          <p:cNvPicPr>
            <a:picLocks noGrp="1" noChangeAspect="1" noChangeArrowheads="1"/>
          </p:cNvPicPr>
          <p:nvPr>
            <p:ph idx="1"/>
          </p:nvPr>
        </p:nvPicPr>
        <p:blipFill>
          <a:blip r:embed="rId2" cstate="print"/>
          <a:srcRect/>
          <a:stretch>
            <a:fillRect/>
          </a:stretch>
        </p:blipFill>
        <p:spPr bwMode="auto">
          <a:xfrm>
            <a:off x="3575050" y="1676400"/>
            <a:ext cx="5111750" cy="4191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1">
              <a:lumMod val="40000"/>
              <a:lumOff val="60000"/>
            </a:schemeClr>
          </a:solidFill>
        </p:spPr>
        <p:txBody>
          <a:bodyPr>
            <a:normAutofit fontScale="90000"/>
          </a:bodyPr>
          <a:lstStyle/>
          <a:p>
            <a:r>
              <a:rPr lang="en-US" b="1" dirty="0"/>
              <a:t>Step # 5</a:t>
            </a:r>
            <a:br>
              <a:rPr lang="en-US" b="1" dirty="0"/>
            </a:br>
            <a:r>
              <a:rPr lang="en-US" b="1" dirty="0"/>
              <a:t>Front Suspension </a:t>
            </a:r>
          </a:p>
        </p:txBody>
      </p:sp>
      <p:sp>
        <p:nvSpPr>
          <p:cNvPr id="6" name="Text Placeholder 5"/>
          <p:cNvSpPr>
            <a:spLocks noGrp="1"/>
          </p:cNvSpPr>
          <p:nvPr>
            <p:ph type="body" idx="1"/>
          </p:nvPr>
        </p:nvSpPr>
        <p:spPr/>
        <p:txBody>
          <a:bodyPr>
            <a:normAutofit fontScale="55000" lnSpcReduction="20000"/>
          </a:bodyPr>
          <a:lstStyle/>
          <a:p>
            <a:pPr>
              <a:buFont typeface="Wingdings" pitchFamily="2" charset="2"/>
              <a:buChar char="q"/>
            </a:pPr>
            <a:r>
              <a:rPr lang="en-US" sz="2000" b="0" dirty="0"/>
              <a:t>   </a:t>
            </a:r>
            <a:r>
              <a:rPr lang="en-US" sz="2500" dirty="0"/>
              <a:t>Front Spring Mount</a:t>
            </a:r>
          </a:p>
          <a:p>
            <a:pPr lvl="1">
              <a:buFont typeface="Arial" pitchFamily="34" charset="0"/>
              <a:buChar char="•"/>
            </a:pPr>
            <a:r>
              <a:rPr lang="en-US" dirty="0"/>
              <a:t>   </a:t>
            </a:r>
            <a:r>
              <a:rPr lang="en-US" sz="2200" b="0" dirty="0"/>
              <a:t>Tight and secure</a:t>
            </a:r>
          </a:p>
          <a:p>
            <a:pPr lvl="1">
              <a:buFont typeface="Arial" pitchFamily="34" charset="0"/>
              <a:buChar char="•"/>
            </a:pPr>
            <a:r>
              <a:rPr lang="en-US" sz="2200" b="0" dirty="0"/>
              <a:t>   No sign of wear</a:t>
            </a:r>
          </a:p>
        </p:txBody>
      </p:sp>
      <p:sp>
        <p:nvSpPr>
          <p:cNvPr id="8" name="Text Placeholder 7"/>
          <p:cNvSpPr>
            <a:spLocks noGrp="1"/>
          </p:cNvSpPr>
          <p:nvPr>
            <p:ph type="body" sz="quarter" idx="3"/>
          </p:nvPr>
        </p:nvSpPr>
        <p:spPr/>
        <p:txBody>
          <a:bodyPr>
            <a:normAutofit fontScale="55000" lnSpcReduction="20000"/>
          </a:bodyPr>
          <a:lstStyle/>
          <a:p>
            <a:pPr>
              <a:buFont typeface="Wingdings" pitchFamily="2" charset="2"/>
              <a:buChar char="q"/>
            </a:pPr>
            <a:r>
              <a:rPr lang="en-US" dirty="0"/>
              <a:t>   </a:t>
            </a:r>
            <a:r>
              <a:rPr lang="en-US" sz="2500" dirty="0"/>
              <a:t>Rear Spring Mount</a:t>
            </a:r>
          </a:p>
          <a:p>
            <a:pPr lvl="1">
              <a:buFont typeface="Arial" pitchFamily="34" charset="0"/>
              <a:buChar char="•"/>
            </a:pPr>
            <a:r>
              <a:rPr lang="en-US" b="0" dirty="0"/>
              <a:t>   </a:t>
            </a:r>
            <a:r>
              <a:rPr lang="en-US" sz="2200" b="0" dirty="0"/>
              <a:t>Tight and secure</a:t>
            </a:r>
          </a:p>
          <a:p>
            <a:pPr lvl="1">
              <a:buFont typeface="Arial" pitchFamily="34" charset="0"/>
              <a:buChar char="•"/>
            </a:pPr>
            <a:r>
              <a:rPr lang="en-US" sz="2200" b="0" dirty="0"/>
              <a:t>   No sign of wear    </a:t>
            </a:r>
            <a:r>
              <a:rPr lang="en-US" sz="2200" dirty="0"/>
              <a:t>( Notice angle of rear hanger )</a:t>
            </a:r>
          </a:p>
        </p:txBody>
      </p:sp>
      <p:pic>
        <p:nvPicPr>
          <p:cNvPr id="1026" name="Picture 2" descr="E:\100_0616.JPG"/>
          <p:cNvPicPr>
            <a:picLocks noGrp="1" noChangeAspect="1" noChangeArrowheads="1"/>
          </p:cNvPicPr>
          <p:nvPr>
            <p:ph sz="half" idx="2"/>
          </p:nvPr>
        </p:nvPicPr>
        <p:blipFill>
          <a:blip r:embed="rId2" cstate="print"/>
          <a:srcRect/>
          <a:stretch>
            <a:fillRect/>
          </a:stretch>
        </p:blipFill>
        <p:spPr bwMode="auto">
          <a:xfrm>
            <a:off x="457200" y="2635448"/>
            <a:ext cx="4040188" cy="3030141"/>
          </a:xfrm>
          <a:prstGeom prst="rect">
            <a:avLst/>
          </a:prstGeom>
          <a:noFill/>
        </p:spPr>
      </p:pic>
      <p:pic>
        <p:nvPicPr>
          <p:cNvPr id="1027" name="Picture 3" descr="E:\100_0617.JPG"/>
          <p:cNvPicPr>
            <a:picLocks noGrp="1" noChangeAspect="1" noChangeArrowheads="1"/>
          </p:cNvPicPr>
          <p:nvPr>
            <p:ph sz="quarter" idx="4"/>
          </p:nvPr>
        </p:nvPicPr>
        <p:blipFill>
          <a:blip r:embed="rId3" cstate="print"/>
          <a:srcRect/>
          <a:stretch>
            <a:fillRect/>
          </a:stretch>
        </p:blipFill>
        <p:spPr bwMode="auto">
          <a:xfrm>
            <a:off x="4645025" y="2634853"/>
            <a:ext cx="4041775" cy="303133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1">
              <a:lumMod val="40000"/>
              <a:lumOff val="60000"/>
            </a:schemeClr>
          </a:solidFill>
        </p:spPr>
        <p:txBody>
          <a:bodyPr>
            <a:normAutofit/>
          </a:bodyPr>
          <a:lstStyle/>
          <a:p>
            <a:pPr algn="ctr"/>
            <a:r>
              <a:rPr lang="en-US" sz="3200" dirty="0"/>
              <a:t>Step # 6</a:t>
            </a:r>
            <a:br>
              <a:rPr lang="en-US" sz="3200" dirty="0"/>
            </a:br>
            <a:r>
              <a:rPr lang="en-US" sz="3200" dirty="0"/>
              <a:t>Steering</a:t>
            </a:r>
          </a:p>
        </p:txBody>
      </p:sp>
      <p:sp>
        <p:nvSpPr>
          <p:cNvPr id="9" name="Text Placeholder 8"/>
          <p:cNvSpPr>
            <a:spLocks noGrp="1"/>
          </p:cNvSpPr>
          <p:nvPr>
            <p:ph type="body" sz="half" idx="2"/>
          </p:nvPr>
        </p:nvSpPr>
        <p:spPr/>
        <p:txBody>
          <a:bodyPr/>
          <a:lstStyle/>
          <a:p>
            <a:endParaRPr lang="en-US" dirty="0"/>
          </a:p>
          <a:p>
            <a:endParaRPr lang="en-US" dirty="0"/>
          </a:p>
          <a:p>
            <a:pPr>
              <a:buFont typeface="Wingdings" pitchFamily="2" charset="2"/>
              <a:buChar char="q"/>
            </a:pPr>
            <a:r>
              <a:rPr lang="en-US" b="1" dirty="0"/>
              <a:t>   </a:t>
            </a:r>
            <a:r>
              <a:rPr lang="en-US" sz="1600" b="1" dirty="0"/>
              <a:t>Steering Linkage  (Includes Steering Arm, Drag Link, and Tie Rod).</a:t>
            </a:r>
          </a:p>
          <a:p>
            <a:pPr lvl="1">
              <a:buFont typeface="Arial" pitchFamily="34" charset="0"/>
              <a:buChar char="•"/>
            </a:pPr>
            <a:r>
              <a:rPr lang="en-US" b="1" dirty="0"/>
              <a:t>   </a:t>
            </a:r>
            <a:r>
              <a:rPr lang="en-US" sz="1400" dirty="0"/>
              <a:t>All linkage tight </a:t>
            </a:r>
          </a:p>
          <a:p>
            <a:pPr lvl="1">
              <a:buFont typeface="Arial" pitchFamily="34" charset="0"/>
              <a:buChar char="•"/>
            </a:pPr>
            <a:r>
              <a:rPr lang="en-US" sz="1400" dirty="0"/>
              <a:t>   No excessive wear</a:t>
            </a:r>
          </a:p>
          <a:p>
            <a:pPr lvl="1">
              <a:buFont typeface="Arial" pitchFamily="34" charset="0"/>
              <a:buChar char="•"/>
            </a:pPr>
            <a:r>
              <a:rPr lang="en-US" sz="1400" dirty="0"/>
              <a:t>   No missing hardware</a:t>
            </a:r>
          </a:p>
          <a:p>
            <a:pPr lvl="1">
              <a:buFont typeface="Arial" pitchFamily="34" charset="0"/>
              <a:buChar char="•"/>
            </a:pPr>
            <a:endParaRPr lang="en-US" b="1" dirty="0"/>
          </a:p>
          <a:p>
            <a:pPr lvl="1">
              <a:buFont typeface="Arial" pitchFamily="34" charset="0"/>
              <a:buChar char="•"/>
            </a:pPr>
            <a:endParaRPr lang="en-US" b="1" dirty="0"/>
          </a:p>
          <a:p>
            <a:pPr>
              <a:buFont typeface="Wingdings" pitchFamily="2" charset="2"/>
              <a:buChar char="q"/>
            </a:pPr>
            <a:r>
              <a:rPr lang="en-US" b="1" dirty="0"/>
              <a:t>   </a:t>
            </a:r>
            <a:r>
              <a:rPr lang="en-US" sz="1600" b="1" dirty="0"/>
              <a:t>Steering Box / Hoses</a:t>
            </a:r>
          </a:p>
          <a:p>
            <a:pPr lvl="1">
              <a:buFont typeface="Arial" pitchFamily="34" charset="0"/>
              <a:buChar char="•"/>
            </a:pPr>
            <a:r>
              <a:rPr lang="en-US" b="1" dirty="0"/>
              <a:t>   </a:t>
            </a:r>
            <a:r>
              <a:rPr lang="en-US" sz="1400" dirty="0"/>
              <a:t>All bolts tight</a:t>
            </a:r>
          </a:p>
          <a:p>
            <a:pPr lvl="1">
              <a:buFont typeface="Arial" pitchFamily="34" charset="0"/>
              <a:buChar char="•"/>
            </a:pPr>
            <a:r>
              <a:rPr lang="en-US" sz="1400" dirty="0"/>
              <a:t>   No visible leaks</a:t>
            </a:r>
          </a:p>
          <a:p>
            <a:pPr lvl="1">
              <a:buFont typeface="Arial" pitchFamily="34" charset="0"/>
              <a:buChar char="•"/>
            </a:pPr>
            <a:endParaRPr lang="en-US" b="1" dirty="0"/>
          </a:p>
          <a:p>
            <a:pPr lvl="1">
              <a:buFont typeface="Arial" pitchFamily="34" charset="0"/>
              <a:buChar char="•"/>
            </a:pPr>
            <a:endParaRPr lang="en-US" b="1" dirty="0"/>
          </a:p>
        </p:txBody>
      </p:sp>
      <p:pic>
        <p:nvPicPr>
          <p:cNvPr id="2050" name="Picture 2" descr="E:\100_0618.JPG"/>
          <p:cNvPicPr>
            <a:picLocks noGrp="1" noChangeAspect="1" noChangeArrowheads="1"/>
          </p:cNvPicPr>
          <p:nvPr>
            <p:ph idx="1"/>
          </p:nvPr>
        </p:nvPicPr>
        <p:blipFill>
          <a:blip r:embed="rId2" cstate="print"/>
          <a:srcRect/>
          <a:stretch>
            <a:fillRect/>
          </a:stretch>
        </p:blipFill>
        <p:spPr bwMode="auto">
          <a:xfrm>
            <a:off x="3657600" y="1752600"/>
            <a:ext cx="5105400" cy="41148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7</a:t>
            </a:r>
            <a:br>
              <a:rPr lang="en-US" sz="3200" dirty="0"/>
            </a:br>
            <a:r>
              <a:rPr lang="en-US" sz="3200" dirty="0"/>
              <a:t>Front Brakes</a:t>
            </a:r>
          </a:p>
        </p:txBody>
      </p:sp>
      <p:pic>
        <p:nvPicPr>
          <p:cNvPr id="3074" name="Picture 2" descr="E:\100_0621.JPG"/>
          <p:cNvPicPr>
            <a:picLocks noGrp="1" noChangeAspect="1" noChangeArrowheads="1"/>
          </p:cNvPicPr>
          <p:nvPr>
            <p:ph idx="1"/>
          </p:nvPr>
        </p:nvPicPr>
        <p:blipFill>
          <a:blip r:embed="rId2" cstate="print"/>
          <a:stretch>
            <a:fillRect/>
          </a:stretch>
        </p:blipFill>
        <p:spPr bwMode="auto">
          <a:xfrm>
            <a:off x="3581400" y="1828800"/>
            <a:ext cx="5111750" cy="3833813"/>
          </a:xfrm>
          <a:prstGeom prst="rect">
            <a:avLst/>
          </a:prstGeom>
          <a:noFill/>
        </p:spPr>
      </p:pic>
      <p:sp>
        <p:nvSpPr>
          <p:cNvPr id="4" name="Text Placeholder 3"/>
          <p:cNvSpPr>
            <a:spLocks noGrp="1"/>
          </p:cNvSpPr>
          <p:nvPr>
            <p:ph type="body" sz="half" idx="2"/>
          </p:nvPr>
        </p:nvSpPr>
        <p:spPr/>
        <p:txBody>
          <a:bodyPr>
            <a:normAutofit lnSpcReduction="10000"/>
          </a:bodyPr>
          <a:lstStyle/>
          <a:p>
            <a:endParaRPr lang="en-US" dirty="0"/>
          </a:p>
          <a:p>
            <a:pPr>
              <a:buFont typeface="Wingdings" pitchFamily="2" charset="2"/>
              <a:buChar char="q"/>
            </a:pPr>
            <a:r>
              <a:rPr lang="en-US" sz="1600" b="1" dirty="0"/>
              <a:t>   Lines &amp; Hoses</a:t>
            </a:r>
          </a:p>
          <a:p>
            <a:pPr lvl="1">
              <a:buFont typeface="Arial" pitchFamily="34" charset="0"/>
              <a:buChar char="•"/>
            </a:pPr>
            <a:r>
              <a:rPr lang="en-US" dirty="0"/>
              <a:t>  </a:t>
            </a:r>
            <a:r>
              <a:rPr lang="en-US" sz="1400" dirty="0"/>
              <a:t> Tight secure not rubbing against anything</a:t>
            </a:r>
          </a:p>
          <a:p>
            <a:pPr lvl="1">
              <a:buFont typeface="Arial" pitchFamily="34" charset="0"/>
              <a:buChar char="•"/>
            </a:pPr>
            <a:r>
              <a:rPr lang="en-US" sz="1400" dirty="0"/>
              <a:t>   No sign of leaks</a:t>
            </a:r>
          </a:p>
          <a:p>
            <a:pPr lvl="1">
              <a:buFont typeface="Arial" pitchFamily="34" charset="0"/>
              <a:buChar char="•"/>
            </a:pPr>
            <a:endParaRPr lang="en-US" dirty="0"/>
          </a:p>
          <a:p>
            <a:pPr>
              <a:buFont typeface="Wingdings" pitchFamily="2" charset="2"/>
              <a:buChar char="q"/>
            </a:pPr>
            <a:r>
              <a:rPr lang="en-US" b="1" dirty="0"/>
              <a:t>  </a:t>
            </a:r>
            <a:r>
              <a:rPr lang="en-US" sz="1600" b="1" dirty="0"/>
              <a:t> Chamber</a:t>
            </a:r>
          </a:p>
          <a:p>
            <a:pPr lvl="1">
              <a:buFont typeface="Arial" pitchFamily="34" charset="0"/>
              <a:buChar char="•"/>
            </a:pPr>
            <a:r>
              <a:rPr lang="en-US" dirty="0"/>
              <a:t>  </a:t>
            </a:r>
            <a:r>
              <a:rPr lang="en-US" sz="1400" dirty="0"/>
              <a:t>No loose or missing hardware</a:t>
            </a:r>
          </a:p>
          <a:p>
            <a:pPr lvl="1">
              <a:buFont typeface="Arial" pitchFamily="34" charset="0"/>
              <a:buChar char="•"/>
            </a:pPr>
            <a:r>
              <a:rPr lang="en-US" sz="1400" dirty="0"/>
              <a:t>   No sign of leaks</a:t>
            </a:r>
          </a:p>
          <a:p>
            <a:pPr lvl="1">
              <a:buFont typeface="Arial" pitchFamily="34" charset="0"/>
              <a:buChar char="•"/>
            </a:pPr>
            <a:endParaRPr lang="en-US" dirty="0"/>
          </a:p>
          <a:p>
            <a:pPr>
              <a:buFont typeface="Wingdings" pitchFamily="2" charset="2"/>
              <a:buChar char="q"/>
            </a:pPr>
            <a:r>
              <a:rPr lang="en-US" b="1" dirty="0"/>
              <a:t>   </a:t>
            </a:r>
            <a:r>
              <a:rPr lang="en-US" sz="1600" b="1" dirty="0"/>
              <a:t>Slack Adjuster / Push Rod</a:t>
            </a:r>
          </a:p>
          <a:p>
            <a:pPr lvl="1">
              <a:buFont typeface="Arial" pitchFamily="34" charset="0"/>
              <a:buChar char="•"/>
            </a:pPr>
            <a:r>
              <a:rPr lang="en-US" dirty="0"/>
              <a:t>   </a:t>
            </a:r>
            <a:r>
              <a:rPr lang="en-US" sz="1400" dirty="0"/>
              <a:t>Hardware is secure</a:t>
            </a:r>
          </a:p>
          <a:p>
            <a:pPr lvl="1">
              <a:buFont typeface="Arial" pitchFamily="34" charset="0"/>
              <a:buChar char="•"/>
            </a:pPr>
            <a:r>
              <a:rPr lang="en-US" sz="1400" dirty="0"/>
              <a:t>   Push Rod not bent </a:t>
            </a:r>
          </a:p>
          <a:p>
            <a:pPr lvl="1">
              <a:buFont typeface="Arial" pitchFamily="34" charset="0"/>
              <a:buChar char="•"/>
            </a:pPr>
            <a:r>
              <a:rPr lang="en-US" sz="1400" dirty="0"/>
              <a:t>  1 “ Play</a:t>
            </a:r>
          </a:p>
          <a:p>
            <a:pPr lvl="1">
              <a:buFont typeface="Arial" pitchFamily="34" charset="0"/>
              <a:buChar char="•"/>
            </a:pPr>
            <a:endParaRPr lang="en-US" dirty="0"/>
          </a:p>
          <a:p>
            <a:pPr>
              <a:buFont typeface="Wingdings" pitchFamily="2" charset="2"/>
              <a:buChar char="q"/>
            </a:pPr>
            <a:r>
              <a:rPr lang="en-US" b="1" dirty="0"/>
              <a:t>   </a:t>
            </a:r>
            <a:r>
              <a:rPr lang="en-US" sz="1600" b="1" dirty="0"/>
              <a:t>Drum / Shoes</a:t>
            </a:r>
          </a:p>
          <a:p>
            <a:pPr lvl="1">
              <a:buFont typeface="Arial" pitchFamily="34" charset="0"/>
              <a:buChar char="•"/>
            </a:pPr>
            <a:r>
              <a:rPr lang="en-US" b="1" dirty="0"/>
              <a:t>   </a:t>
            </a:r>
            <a:r>
              <a:rPr lang="en-US" sz="1400" dirty="0"/>
              <a:t>No oil in drum</a:t>
            </a:r>
          </a:p>
          <a:p>
            <a:pPr lvl="1">
              <a:buFont typeface="Arial" pitchFamily="34" charset="0"/>
              <a:buChar char="•"/>
            </a:pPr>
            <a:r>
              <a:rPr lang="en-US" sz="1400" dirty="0"/>
              <a:t>  No excessive  wear</a:t>
            </a:r>
          </a:p>
          <a:p>
            <a:pPr lvl="1">
              <a:buFont typeface="Arial" pitchFamily="34" charset="0"/>
              <a:buChar char="•"/>
            </a:pPr>
            <a:r>
              <a:rPr lang="en-US" sz="1400" dirty="0"/>
              <a:t>  No cracks, Not discolored </a:t>
            </a:r>
          </a:p>
          <a:p>
            <a:pPr>
              <a:buFont typeface="Wingdings" pitchFamily="2" charset="2"/>
              <a:buChar char="q"/>
            </a:pPr>
            <a:endParaRPr lang="en-US" sz="1400" dirty="0"/>
          </a:p>
          <a:p>
            <a:pPr lvl="1">
              <a:buFont typeface="Arial" pitchFamily="34" charset="0"/>
              <a:buChar char="•"/>
            </a:pPr>
            <a:endParaRPr lang="en-US"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fontScale="90000"/>
          </a:bodyPr>
          <a:lstStyle/>
          <a:p>
            <a:pPr algn="ctr"/>
            <a:r>
              <a:rPr lang="en-US" sz="3200" dirty="0"/>
              <a:t>Step # 8</a:t>
            </a:r>
            <a:br>
              <a:rPr lang="en-US" sz="3200" dirty="0"/>
            </a:br>
            <a:r>
              <a:rPr lang="en-US" sz="3200" dirty="0"/>
              <a:t>Rim &amp; Tire (T.O.P.)</a:t>
            </a:r>
          </a:p>
        </p:txBody>
      </p:sp>
      <p:sp>
        <p:nvSpPr>
          <p:cNvPr id="4" name="Text Placeholder 3"/>
          <p:cNvSpPr>
            <a:spLocks noGrp="1"/>
          </p:cNvSpPr>
          <p:nvPr>
            <p:ph type="body" sz="half" idx="2"/>
          </p:nvPr>
        </p:nvSpPr>
        <p:spPr/>
        <p:txBody>
          <a:bodyPr/>
          <a:lstStyle/>
          <a:p>
            <a:endParaRPr lang="en-US" dirty="0"/>
          </a:p>
          <a:p>
            <a:endParaRPr lang="en-US" dirty="0"/>
          </a:p>
          <a:p>
            <a:pPr>
              <a:buFont typeface="Wingdings" pitchFamily="2" charset="2"/>
              <a:buChar char="q"/>
            </a:pPr>
            <a:r>
              <a:rPr lang="en-US" sz="1600" b="1" dirty="0"/>
              <a:t>   Inside Rim</a:t>
            </a:r>
          </a:p>
          <a:p>
            <a:pPr lvl="1">
              <a:buFont typeface="Arial" pitchFamily="34" charset="0"/>
              <a:buChar char="•"/>
            </a:pPr>
            <a:r>
              <a:rPr lang="en-US" dirty="0"/>
              <a:t>   </a:t>
            </a:r>
            <a:r>
              <a:rPr lang="en-US" sz="1400" dirty="0"/>
              <a:t>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 &amp; rim properly sealed </a:t>
            </a:r>
          </a:p>
          <a:p>
            <a:pPr lvl="1">
              <a:buFont typeface="Arial" pitchFamily="34" charset="0"/>
              <a:buChar char="•"/>
            </a:pPr>
            <a:endParaRPr lang="en-US" sz="1400" dirty="0"/>
          </a:p>
          <a:p>
            <a:pPr>
              <a:buFont typeface="Wingdings" pitchFamily="2" charset="2"/>
              <a:buChar char="q"/>
            </a:pPr>
            <a:r>
              <a:rPr lang="en-US" sz="1600" dirty="0"/>
              <a:t>   </a:t>
            </a:r>
            <a:r>
              <a:rPr lang="en-US" sz="1600" b="1" dirty="0"/>
              <a:t>Inside Tire</a:t>
            </a:r>
          </a:p>
          <a:p>
            <a:pPr lvl="1">
              <a:buFont typeface="Arial" pitchFamily="34" charset="0"/>
              <a:buChar char="•"/>
            </a:pPr>
            <a:r>
              <a:rPr lang="en-US" dirty="0"/>
              <a:t>   </a:t>
            </a:r>
            <a:r>
              <a:rPr lang="en-US" sz="1400" dirty="0"/>
              <a:t>No cuts</a:t>
            </a:r>
          </a:p>
          <a:p>
            <a:pPr lvl="1">
              <a:buFont typeface="Arial" pitchFamily="34" charset="0"/>
              <a:buChar char="•"/>
            </a:pPr>
            <a:r>
              <a:rPr lang="en-US" sz="1400" dirty="0"/>
              <a:t>   No cracks</a:t>
            </a:r>
          </a:p>
          <a:p>
            <a:pPr lvl="1">
              <a:buFont typeface="Arial" pitchFamily="34" charset="0"/>
              <a:buChar char="•"/>
            </a:pPr>
            <a:r>
              <a:rPr lang="en-US" sz="1400" dirty="0"/>
              <a:t>   No bulges </a:t>
            </a:r>
          </a:p>
        </p:txBody>
      </p:sp>
      <p:pic>
        <p:nvPicPr>
          <p:cNvPr id="4098" name="Picture 2" descr="E:\100_0622.JPG"/>
          <p:cNvPicPr>
            <a:picLocks noGrp="1" noChangeAspect="1" noChangeArrowheads="1"/>
          </p:cNvPicPr>
          <p:nvPr>
            <p:ph idx="1"/>
          </p:nvPr>
        </p:nvPicPr>
        <p:blipFill>
          <a:blip r:embed="rId2" cstate="print"/>
          <a:srcRect/>
          <a:stretch>
            <a:fillRect/>
          </a:stretch>
        </p:blipFill>
        <p:spPr bwMode="auto">
          <a:xfrm>
            <a:off x="3575050" y="1752600"/>
            <a:ext cx="5111750" cy="38100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8</a:t>
            </a:r>
            <a:br>
              <a:rPr lang="en-US" sz="3200" dirty="0"/>
            </a:br>
            <a:r>
              <a:rPr lang="en-US" sz="3200" dirty="0"/>
              <a:t>Rim &amp; Tire</a:t>
            </a:r>
          </a:p>
        </p:txBody>
      </p:sp>
      <p:sp>
        <p:nvSpPr>
          <p:cNvPr id="4" name="Text Placeholder 3"/>
          <p:cNvSpPr>
            <a:spLocks noGrp="1"/>
          </p:cNvSpPr>
          <p:nvPr>
            <p:ph type="body" sz="half" idx="2"/>
          </p:nvPr>
        </p:nvSpPr>
        <p:spPr/>
        <p:txBody>
          <a:bodyPr/>
          <a:lstStyle/>
          <a:p>
            <a:endParaRPr lang="en-US" dirty="0"/>
          </a:p>
          <a:p>
            <a:endParaRPr lang="en-US" dirty="0"/>
          </a:p>
          <a:p>
            <a:pPr>
              <a:buFont typeface="Wingdings" pitchFamily="2" charset="2"/>
              <a:buChar char="q"/>
            </a:pPr>
            <a:r>
              <a:rPr lang="en-US" dirty="0"/>
              <a:t>   </a:t>
            </a:r>
            <a:r>
              <a:rPr lang="en-US" sz="1600" b="1" dirty="0"/>
              <a:t>Tire Face</a:t>
            </a:r>
          </a:p>
          <a:p>
            <a:pPr lvl="1">
              <a:buFont typeface="Arial" pitchFamily="34" charset="0"/>
              <a:buChar char="•"/>
            </a:pPr>
            <a:r>
              <a:rPr lang="en-US" b="1" dirty="0"/>
              <a:t>    </a:t>
            </a:r>
            <a:r>
              <a:rPr lang="en-US" sz="1400" dirty="0"/>
              <a:t>Even wear</a:t>
            </a:r>
          </a:p>
          <a:p>
            <a:pPr lvl="1">
              <a:buFont typeface="Arial" pitchFamily="34" charset="0"/>
              <a:buChar char="•"/>
            </a:pPr>
            <a:r>
              <a:rPr lang="en-US" sz="1400" dirty="0"/>
              <a:t>   Minimum 4/32” available thread</a:t>
            </a:r>
          </a:p>
          <a:p>
            <a:pPr lvl="1">
              <a:buFont typeface="Arial" pitchFamily="34" charset="0"/>
              <a:buChar char="•"/>
            </a:pPr>
            <a:r>
              <a:rPr lang="en-US" sz="1400" dirty="0"/>
              <a:t>    Checked with air gauge 110 P.S.I.</a:t>
            </a:r>
          </a:p>
          <a:p>
            <a:pPr lvl="1">
              <a:buFont typeface="Arial" pitchFamily="34" charset="0"/>
              <a:buChar char="•"/>
            </a:pPr>
            <a:endParaRPr lang="en-US" b="1" dirty="0"/>
          </a:p>
        </p:txBody>
      </p:sp>
      <p:pic>
        <p:nvPicPr>
          <p:cNvPr id="1026" name="Picture 2" descr="E:\100_0623.JPG"/>
          <p:cNvPicPr>
            <a:picLocks noGrp="1" noChangeAspect="1" noChangeArrowheads="1"/>
          </p:cNvPicPr>
          <p:nvPr>
            <p:ph idx="1"/>
          </p:nvPr>
        </p:nvPicPr>
        <p:blipFill>
          <a:blip r:embed="rId2" cstate="print"/>
          <a:srcRect/>
          <a:stretch>
            <a:fillRect/>
          </a:stretch>
        </p:blipFill>
        <p:spPr bwMode="auto">
          <a:xfrm>
            <a:off x="3581400" y="1752600"/>
            <a:ext cx="5111750" cy="3897313"/>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8</a:t>
            </a:r>
            <a:br>
              <a:rPr lang="en-US" sz="3200" dirty="0"/>
            </a:br>
            <a:r>
              <a:rPr lang="en-US" sz="3200" dirty="0"/>
              <a:t>Rim &amp; Tire</a:t>
            </a:r>
          </a:p>
        </p:txBody>
      </p:sp>
      <p:sp>
        <p:nvSpPr>
          <p:cNvPr id="4" name="Text Placeholder 3"/>
          <p:cNvSpPr>
            <a:spLocks noGrp="1"/>
          </p:cNvSpPr>
          <p:nvPr>
            <p:ph type="body" sz="half" idx="2"/>
          </p:nvPr>
        </p:nvSpPr>
        <p:spPr>
          <a:xfrm>
            <a:off x="457200" y="1435100"/>
            <a:ext cx="3008313" cy="5118100"/>
          </a:xfrm>
        </p:spPr>
        <p:txBody>
          <a:bodyPr>
            <a:normAutofit fontScale="92500" lnSpcReduction="10000"/>
          </a:bodyPr>
          <a:lstStyle/>
          <a:p>
            <a:endParaRPr lang="en-US" dirty="0"/>
          </a:p>
          <a:p>
            <a:pPr>
              <a:buFont typeface="Wingdings" pitchFamily="2" charset="2"/>
              <a:buChar char="q"/>
            </a:pPr>
            <a:r>
              <a:rPr lang="en-US" dirty="0"/>
              <a:t>   </a:t>
            </a:r>
            <a:r>
              <a:rPr lang="en-US" sz="1600" b="1" dirty="0"/>
              <a:t>Outside of Tire</a:t>
            </a:r>
          </a:p>
          <a:p>
            <a:pPr lvl="1">
              <a:buFont typeface="Arial" pitchFamily="34" charset="0"/>
              <a:buChar char="•"/>
            </a:pPr>
            <a:r>
              <a:rPr lang="en-US" sz="1400" dirty="0"/>
              <a:t>   No cuts</a:t>
            </a:r>
          </a:p>
          <a:p>
            <a:pPr lvl="1">
              <a:buFont typeface="Arial" pitchFamily="34" charset="0"/>
              <a:buChar char="•"/>
            </a:pPr>
            <a:r>
              <a:rPr lang="en-US" sz="1400" dirty="0"/>
              <a:t>   No cracks</a:t>
            </a:r>
          </a:p>
          <a:p>
            <a:pPr lvl="1">
              <a:buFont typeface="Arial" pitchFamily="34" charset="0"/>
              <a:buChar char="•"/>
            </a:pPr>
            <a:r>
              <a:rPr lang="en-US" sz="1400" dirty="0"/>
              <a:t>    No bulges</a:t>
            </a:r>
          </a:p>
          <a:p>
            <a:pPr lvl="1">
              <a:buFont typeface="Arial" pitchFamily="34" charset="0"/>
              <a:buChar char="•"/>
            </a:pPr>
            <a:r>
              <a:rPr lang="en-US" sz="1400" dirty="0"/>
              <a:t>   Valve stem secure and caped</a:t>
            </a:r>
          </a:p>
          <a:p>
            <a:pPr>
              <a:buFont typeface="Wingdings" pitchFamily="2" charset="2"/>
              <a:buChar char="q"/>
            </a:pPr>
            <a:r>
              <a:rPr lang="en-US" dirty="0"/>
              <a:t>  </a:t>
            </a:r>
            <a:r>
              <a:rPr lang="en-US" sz="1600" b="1" dirty="0"/>
              <a:t> Rim</a:t>
            </a:r>
          </a:p>
          <a:p>
            <a:pPr lvl="1">
              <a:buFont typeface="Arial" pitchFamily="34" charset="0"/>
              <a:buChar char="•"/>
            </a:pPr>
            <a:r>
              <a:rPr lang="en-US" dirty="0"/>
              <a:t>   </a:t>
            </a:r>
            <a:r>
              <a:rPr lang="en-US" sz="1400" dirty="0"/>
              <a:t>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 &amp; rim properly sealed</a:t>
            </a:r>
          </a:p>
          <a:p>
            <a:pPr>
              <a:buFont typeface="Wingdings" pitchFamily="2" charset="2"/>
              <a:buChar char="q"/>
            </a:pPr>
            <a:r>
              <a:rPr lang="en-US" sz="1600" b="1" dirty="0"/>
              <a:t>   Lug Nuts</a:t>
            </a:r>
          </a:p>
          <a:p>
            <a:pPr lvl="1">
              <a:buFont typeface="Arial" pitchFamily="34" charset="0"/>
              <a:buChar char="•"/>
            </a:pPr>
            <a:r>
              <a:rPr lang="en-US" dirty="0"/>
              <a:t>   T</a:t>
            </a:r>
            <a:r>
              <a:rPr lang="en-US" sz="1400" dirty="0"/>
              <a:t>ight (No rust or rusty streaks that would signal loose nuts)</a:t>
            </a:r>
          </a:p>
          <a:p>
            <a:pPr>
              <a:buFont typeface="Wingdings" pitchFamily="2" charset="2"/>
              <a:buChar char="q"/>
            </a:pPr>
            <a:r>
              <a:rPr lang="en-US" sz="1600" b="1" dirty="0"/>
              <a:t>   Hub Cap</a:t>
            </a:r>
          </a:p>
          <a:p>
            <a:pPr lvl="1">
              <a:buFont typeface="Arial" pitchFamily="34" charset="0"/>
              <a:buChar char="•"/>
            </a:pPr>
            <a:r>
              <a:rPr lang="en-US" dirty="0"/>
              <a:t>   </a:t>
            </a:r>
            <a:r>
              <a:rPr lang="en-US" sz="1400" dirty="0"/>
              <a:t>Not cracked</a:t>
            </a:r>
          </a:p>
          <a:p>
            <a:pPr lvl="1">
              <a:buFont typeface="Arial" pitchFamily="34" charset="0"/>
              <a:buChar char="•"/>
            </a:pPr>
            <a:r>
              <a:rPr lang="en-US" sz="1400" dirty="0"/>
              <a:t>   Not leaking</a:t>
            </a:r>
          </a:p>
          <a:p>
            <a:pPr lvl="1">
              <a:buFont typeface="Arial" pitchFamily="34" charset="0"/>
              <a:buChar char="•"/>
            </a:pPr>
            <a:r>
              <a:rPr lang="en-US" sz="1400" dirty="0"/>
              <a:t>   Oil level O.K.</a:t>
            </a:r>
          </a:p>
          <a:p>
            <a:pPr>
              <a:buFont typeface="Wingdings" pitchFamily="2" charset="2"/>
              <a:buChar char="v"/>
            </a:pPr>
            <a:r>
              <a:rPr lang="en-US" sz="1600" b="1" dirty="0"/>
              <a:t>    Note :   </a:t>
            </a:r>
            <a:r>
              <a:rPr lang="en-US" sz="1600" dirty="0"/>
              <a:t>At  this time you my close the hood.  Make certain it latches good on both sides.</a:t>
            </a:r>
          </a:p>
        </p:txBody>
      </p:sp>
      <p:pic>
        <p:nvPicPr>
          <p:cNvPr id="2050" name="Picture 2" descr="E:\100_0624.JPG"/>
          <p:cNvPicPr>
            <a:picLocks noGrp="1" noChangeAspect="1" noChangeArrowheads="1"/>
          </p:cNvPicPr>
          <p:nvPr>
            <p:ph idx="1"/>
          </p:nvPr>
        </p:nvPicPr>
        <p:blipFill>
          <a:blip r:embed="rId2" cstate="print"/>
          <a:srcRect/>
          <a:stretch>
            <a:fillRect/>
          </a:stretch>
        </p:blipFill>
        <p:spPr bwMode="auto">
          <a:xfrm>
            <a:off x="3575050" y="1752600"/>
            <a:ext cx="5111750" cy="41148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81000" y="228600"/>
            <a:ext cx="8229600" cy="1143000"/>
          </a:xfrm>
          <a:solidFill>
            <a:schemeClr val="accent1">
              <a:lumMod val="40000"/>
              <a:lumOff val="60000"/>
            </a:schemeClr>
          </a:solidFill>
        </p:spPr>
        <p:txBody>
          <a:bodyPr>
            <a:normAutofit fontScale="90000"/>
          </a:bodyPr>
          <a:lstStyle/>
          <a:p>
            <a:r>
              <a:rPr lang="en-US" b="1" dirty="0"/>
              <a:t>Step # 9</a:t>
            </a:r>
            <a:br>
              <a:rPr lang="en-US" b="1" dirty="0"/>
            </a:br>
            <a:r>
              <a:rPr lang="en-US" b="1" dirty="0"/>
              <a:t>Cab (Side)</a:t>
            </a:r>
          </a:p>
        </p:txBody>
      </p:sp>
      <p:sp>
        <p:nvSpPr>
          <p:cNvPr id="7" name="Text Placeholder 6"/>
          <p:cNvSpPr>
            <a:spLocks noGrp="1"/>
          </p:cNvSpPr>
          <p:nvPr>
            <p:ph type="body" idx="1"/>
          </p:nvPr>
        </p:nvSpPr>
        <p:spPr/>
        <p:txBody>
          <a:bodyPr>
            <a:normAutofit fontScale="55000" lnSpcReduction="20000"/>
          </a:bodyPr>
          <a:lstStyle/>
          <a:p>
            <a:pPr>
              <a:buFont typeface="Wingdings" pitchFamily="2" charset="2"/>
              <a:buChar char="q"/>
            </a:pPr>
            <a:r>
              <a:rPr lang="en-US" dirty="0"/>
              <a:t>   Mirror</a:t>
            </a:r>
          </a:p>
          <a:p>
            <a:pPr lvl="1">
              <a:buFont typeface="Arial" pitchFamily="34" charset="0"/>
              <a:buChar char="•"/>
            </a:pPr>
            <a:r>
              <a:rPr lang="en-US" dirty="0"/>
              <a:t>   </a:t>
            </a:r>
            <a:r>
              <a:rPr lang="en-US" b="0" dirty="0"/>
              <a:t>Mirror secure</a:t>
            </a:r>
          </a:p>
          <a:p>
            <a:pPr lvl="1">
              <a:buFont typeface="Arial" pitchFamily="34" charset="0"/>
              <a:buChar char="•"/>
            </a:pPr>
            <a:r>
              <a:rPr lang="en-US" b="0" dirty="0"/>
              <a:t>   Glass not cracked or broken</a:t>
            </a:r>
          </a:p>
        </p:txBody>
      </p:sp>
      <p:sp>
        <p:nvSpPr>
          <p:cNvPr id="8" name="Text Placeholder 7"/>
          <p:cNvSpPr>
            <a:spLocks noGrp="1"/>
          </p:cNvSpPr>
          <p:nvPr>
            <p:ph type="body" sz="quarter" idx="3"/>
          </p:nvPr>
        </p:nvSpPr>
        <p:spPr/>
        <p:txBody>
          <a:bodyPr>
            <a:normAutofit fontScale="55000" lnSpcReduction="20000"/>
          </a:bodyPr>
          <a:lstStyle/>
          <a:p>
            <a:pPr>
              <a:buFont typeface="Wingdings" pitchFamily="2" charset="2"/>
              <a:buChar char="q"/>
            </a:pPr>
            <a:r>
              <a:rPr lang="en-US" dirty="0"/>
              <a:t>   Driver Door</a:t>
            </a:r>
          </a:p>
          <a:p>
            <a:pPr lvl="1">
              <a:buFont typeface="Arial" pitchFamily="34" charset="0"/>
              <a:buChar char="•"/>
            </a:pPr>
            <a:r>
              <a:rPr lang="en-US" b="0" dirty="0"/>
              <a:t>   (Open Door) check hinges and latch for wear</a:t>
            </a:r>
          </a:p>
          <a:p>
            <a:pPr lvl="1">
              <a:buFont typeface="Arial" pitchFamily="34" charset="0"/>
              <a:buChar char="•"/>
            </a:pPr>
            <a:r>
              <a:rPr lang="en-US" b="0" dirty="0"/>
              <a:t>   Check operation of window and condition of glass </a:t>
            </a:r>
          </a:p>
        </p:txBody>
      </p:sp>
      <p:pic>
        <p:nvPicPr>
          <p:cNvPr id="5" name="Content Placeholder 4">
            <a:extLst>
              <a:ext uri="{FF2B5EF4-FFF2-40B4-BE49-F238E27FC236}">
                <a16:creationId xmlns:a16="http://schemas.microsoft.com/office/drawing/2014/main" id="{8D0DB290-3A5D-480C-8895-C660C594B7E0}"/>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57200" y="2808176"/>
            <a:ext cx="4040188" cy="2684685"/>
          </a:xfrm>
        </p:spPr>
      </p:pic>
      <p:pic>
        <p:nvPicPr>
          <p:cNvPr id="12" name="Content Placeholder 11" descr="A yellow forklift in a parking lot&#10;&#10;Description automatically generated with low confidence">
            <a:extLst>
              <a:ext uri="{FF2B5EF4-FFF2-40B4-BE49-F238E27FC236}">
                <a16:creationId xmlns:a16="http://schemas.microsoft.com/office/drawing/2014/main" id="{D5196FF0-40C7-4D69-A634-0600268AF54A}"/>
              </a:ext>
            </a:extLst>
          </p:cNvPr>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645025" y="2807649"/>
            <a:ext cx="4041775" cy="2685739"/>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1">
              <a:lumMod val="40000"/>
              <a:lumOff val="60000"/>
            </a:schemeClr>
          </a:solidFill>
        </p:spPr>
        <p:txBody>
          <a:bodyPr>
            <a:normAutofit/>
          </a:bodyPr>
          <a:lstStyle/>
          <a:p>
            <a:pPr algn="ctr"/>
            <a:r>
              <a:rPr lang="en-US" sz="3200" dirty="0"/>
              <a:t>Step # 9</a:t>
            </a:r>
            <a:br>
              <a:rPr lang="en-US" sz="3200" dirty="0"/>
            </a:br>
            <a:r>
              <a:rPr lang="en-US" sz="3200" dirty="0"/>
              <a:t>Cab (Side)</a:t>
            </a:r>
          </a:p>
        </p:txBody>
      </p:sp>
      <p:sp>
        <p:nvSpPr>
          <p:cNvPr id="9" name="Text Placeholder 8"/>
          <p:cNvSpPr>
            <a:spLocks noGrp="1"/>
          </p:cNvSpPr>
          <p:nvPr>
            <p:ph type="body" sz="half" idx="2"/>
          </p:nvPr>
        </p:nvSpPr>
        <p:spPr/>
        <p:txBody>
          <a:bodyPr>
            <a:normAutofit lnSpcReduction="10000"/>
          </a:bodyPr>
          <a:lstStyle/>
          <a:p>
            <a:endParaRPr lang="en-US" dirty="0"/>
          </a:p>
          <a:p>
            <a:pPr>
              <a:buFont typeface="Wingdings" pitchFamily="2" charset="2"/>
              <a:buChar char="q"/>
            </a:pPr>
            <a:r>
              <a:rPr lang="en-US" dirty="0"/>
              <a:t>   </a:t>
            </a:r>
            <a:r>
              <a:rPr lang="en-US" sz="1600" b="1" dirty="0"/>
              <a:t>Hand Rail</a:t>
            </a:r>
          </a:p>
          <a:p>
            <a:pPr lvl="1">
              <a:buFont typeface="Arial" pitchFamily="34" charset="0"/>
              <a:buChar char="•"/>
            </a:pPr>
            <a:r>
              <a:rPr lang="en-US" dirty="0"/>
              <a:t>   </a:t>
            </a:r>
            <a:r>
              <a:rPr lang="en-US" sz="1400" dirty="0"/>
              <a:t>Tight and secure</a:t>
            </a:r>
          </a:p>
          <a:p>
            <a:pPr lvl="1">
              <a:buFont typeface="Arial" pitchFamily="34" charset="0"/>
              <a:buChar char="•"/>
            </a:pPr>
            <a:endParaRPr lang="en-US" sz="1400" dirty="0"/>
          </a:p>
          <a:p>
            <a:pPr>
              <a:buFont typeface="Wingdings" pitchFamily="2" charset="2"/>
              <a:buChar char="q"/>
            </a:pPr>
            <a:r>
              <a:rPr lang="en-US" sz="1600" b="1" dirty="0"/>
              <a:t>   Turn – Signal  Light</a:t>
            </a:r>
          </a:p>
          <a:p>
            <a:pPr lvl="1">
              <a:buFont typeface="Arial" pitchFamily="34" charset="0"/>
              <a:buChar char="•"/>
            </a:pPr>
            <a:r>
              <a:rPr lang="en-US" dirty="0"/>
              <a:t>   </a:t>
            </a:r>
            <a:r>
              <a:rPr lang="en-US" sz="1400" dirty="0"/>
              <a:t>Secure, lens not cracked or broken</a:t>
            </a:r>
          </a:p>
          <a:p>
            <a:pPr lvl="1">
              <a:buFont typeface="Arial" pitchFamily="34" charset="0"/>
              <a:buChar char="•"/>
            </a:pPr>
            <a:endParaRPr lang="en-US" sz="1400" dirty="0"/>
          </a:p>
          <a:p>
            <a:pPr>
              <a:buFont typeface="Wingdings" pitchFamily="2" charset="2"/>
              <a:buChar char="q"/>
            </a:pPr>
            <a:r>
              <a:rPr lang="en-US" sz="1600" b="1" dirty="0"/>
              <a:t>   Steps</a:t>
            </a:r>
          </a:p>
          <a:p>
            <a:pPr lvl="1">
              <a:buFont typeface="Arial" pitchFamily="34" charset="0"/>
              <a:buChar char="•"/>
            </a:pPr>
            <a:r>
              <a:rPr lang="en-US" dirty="0"/>
              <a:t>   </a:t>
            </a:r>
            <a:r>
              <a:rPr lang="en-US" sz="1400" dirty="0"/>
              <a:t>In place</a:t>
            </a:r>
          </a:p>
          <a:p>
            <a:pPr lvl="1">
              <a:buFont typeface="Arial" pitchFamily="34" charset="0"/>
              <a:buChar char="•"/>
            </a:pPr>
            <a:r>
              <a:rPr lang="en-US" sz="1400" dirty="0"/>
              <a:t>   Tight and secure</a:t>
            </a:r>
          </a:p>
          <a:p>
            <a:pPr lvl="1">
              <a:buFont typeface="Arial" pitchFamily="34" charset="0"/>
              <a:buChar char="•"/>
            </a:pPr>
            <a:r>
              <a:rPr lang="en-US" sz="1400" dirty="0"/>
              <a:t>   No missing hardware</a:t>
            </a:r>
          </a:p>
          <a:p>
            <a:pPr lvl="1">
              <a:buFont typeface="Arial" pitchFamily="34" charset="0"/>
              <a:buChar char="•"/>
            </a:pPr>
            <a:endParaRPr lang="en-US" sz="1400" dirty="0"/>
          </a:p>
          <a:p>
            <a:pPr>
              <a:buFont typeface="Wingdings" pitchFamily="2" charset="2"/>
              <a:buChar char="q"/>
            </a:pPr>
            <a:r>
              <a:rPr lang="en-US" sz="1600" b="1" dirty="0"/>
              <a:t>   Fuel Tank</a:t>
            </a:r>
          </a:p>
          <a:p>
            <a:pPr lvl="1">
              <a:buFont typeface="Arial" pitchFamily="34" charset="0"/>
              <a:buChar char="•"/>
            </a:pPr>
            <a:r>
              <a:rPr lang="en-US" sz="1400" dirty="0"/>
              <a:t>   Tight and secure (look at straps)</a:t>
            </a:r>
          </a:p>
          <a:p>
            <a:pPr lvl="1">
              <a:buFont typeface="Arial" pitchFamily="34" charset="0"/>
              <a:buChar char="•"/>
            </a:pPr>
            <a:r>
              <a:rPr lang="en-US" sz="1400" dirty="0"/>
              <a:t>   Cap in place and tight</a:t>
            </a:r>
          </a:p>
          <a:p>
            <a:pPr lvl="1">
              <a:buFont typeface="Arial" pitchFamily="34" charset="0"/>
              <a:buChar char="•"/>
            </a:pPr>
            <a:r>
              <a:rPr lang="en-US" sz="1400" dirty="0"/>
              <a:t>   No leaks</a:t>
            </a:r>
          </a:p>
          <a:p>
            <a:pPr>
              <a:buFont typeface="Wingdings" pitchFamily="2" charset="2"/>
              <a:buChar char="q"/>
            </a:pPr>
            <a:endParaRPr lang="en-US" sz="1400" dirty="0"/>
          </a:p>
        </p:txBody>
      </p:sp>
      <p:pic>
        <p:nvPicPr>
          <p:cNvPr id="5" name="Content Placeholder 4" descr="A picture containing outdoor, truck, road, yellow&#10;&#10;Description automatically generated">
            <a:extLst>
              <a:ext uri="{FF2B5EF4-FFF2-40B4-BE49-F238E27FC236}">
                <a16:creationId xmlns:a16="http://schemas.microsoft.com/office/drawing/2014/main" id="{5D0CDBC4-17E4-4038-B8E5-9756ADDBC80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501240"/>
            <a:ext cx="5111750" cy="3396732"/>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1">
              <a:lumMod val="40000"/>
              <a:lumOff val="60000"/>
            </a:schemeClr>
          </a:solidFill>
        </p:spPr>
        <p:txBody>
          <a:bodyPr>
            <a:normAutofit fontScale="90000"/>
          </a:bodyPr>
          <a:lstStyle/>
          <a:p>
            <a:r>
              <a:rPr lang="en-US" dirty="0"/>
              <a:t>Step # 9</a:t>
            </a:r>
            <a:br>
              <a:rPr lang="en-US" dirty="0"/>
            </a:br>
            <a:r>
              <a:rPr lang="en-US" dirty="0"/>
              <a:t>Truck (Side)</a:t>
            </a:r>
          </a:p>
        </p:txBody>
      </p:sp>
      <p:sp>
        <p:nvSpPr>
          <p:cNvPr id="6" name="Text Placeholder 5"/>
          <p:cNvSpPr>
            <a:spLocks noGrp="1"/>
          </p:cNvSpPr>
          <p:nvPr>
            <p:ph type="body" idx="1"/>
          </p:nvPr>
        </p:nvSpPr>
        <p:spPr/>
        <p:txBody>
          <a:bodyPr>
            <a:normAutofit fontScale="47500" lnSpcReduction="20000"/>
          </a:bodyPr>
          <a:lstStyle/>
          <a:p>
            <a:pPr>
              <a:buFont typeface="Wingdings" pitchFamily="2" charset="2"/>
              <a:buChar char="q"/>
            </a:pPr>
            <a:r>
              <a:rPr lang="en-US" dirty="0"/>
              <a:t>   </a:t>
            </a:r>
            <a:r>
              <a:rPr lang="en-US" sz="2900" dirty="0"/>
              <a:t>Side of Truck</a:t>
            </a:r>
          </a:p>
          <a:p>
            <a:pPr lvl="1">
              <a:buFont typeface="Arial" pitchFamily="34" charset="0"/>
              <a:buChar char="•"/>
            </a:pPr>
            <a:r>
              <a:rPr lang="en-US" b="0" dirty="0"/>
              <a:t>   </a:t>
            </a:r>
            <a:r>
              <a:rPr lang="en-US" sz="2200" b="0" dirty="0"/>
              <a:t>Nothing loose , everything in place</a:t>
            </a:r>
          </a:p>
          <a:p>
            <a:pPr lvl="1">
              <a:buFont typeface="Arial" pitchFamily="34" charset="0"/>
              <a:buChar char="•"/>
            </a:pPr>
            <a:r>
              <a:rPr lang="en-US" sz="2200" b="0" dirty="0"/>
              <a:t>   Glass not cracked or broken</a:t>
            </a:r>
          </a:p>
        </p:txBody>
      </p:sp>
      <p:sp>
        <p:nvSpPr>
          <p:cNvPr id="8" name="Text Placeholder 7"/>
          <p:cNvSpPr>
            <a:spLocks noGrp="1"/>
          </p:cNvSpPr>
          <p:nvPr>
            <p:ph type="body" sz="quarter" idx="3"/>
          </p:nvPr>
        </p:nvSpPr>
        <p:spPr/>
        <p:txBody>
          <a:bodyPr>
            <a:normAutofit fontScale="62500" lnSpcReduction="20000"/>
          </a:bodyPr>
          <a:lstStyle/>
          <a:p>
            <a:pPr>
              <a:buFont typeface="Wingdings" pitchFamily="2" charset="2"/>
              <a:buChar char="q"/>
            </a:pPr>
            <a:r>
              <a:rPr lang="en-US" dirty="0"/>
              <a:t>   </a:t>
            </a:r>
            <a:r>
              <a:rPr lang="en-US" sz="2200" dirty="0"/>
              <a:t>Safety / Emergency Equip.  (F.E.T.)</a:t>
            </a:r>
          </a:p>
          <a:p>
            <a:pPr lvl="1">
              <a:buFont typeface="Arial" pitchFamily="34" charset="0"/>
              <a:buChar char="•"/>
            </a:pPr>
            <a:r>
              <a:rPr lang="en-US" b="0" dirty="0"/>
              <a:t>   </a:t>
            </a:r>
            <a:r>
              <a:rPr lang="en-US" sz="1900" b="0" dirty="0"/>
              <a:t>Check for three emergency triangles, fuses, and fire extinguisher.   </a:t>
            </a:r>
          </a:p>
        </p:txBody>
      </p:sp>
      <p:pic>
        <p:nvPicPr>
          <p:cNvPr id="3075" name="Picture 3" descr="E:\100_0628.JPG"/>
          <p:cNvPicPr>
            <a:picLocks noGrp="1" noChangeAspect="1" noChangeArrowheads="1"/>
          </p:cNvPicPr>
          <p:nvPr>
            <p:ph sz="quarter" idx="4"/>
          </p:nvPr>
        </p:nvPicPr>
        <p:blipFill>
          <a:blip r:embed="rId2" cstate="print"/>
          <a:srcRect/>
          <a:stretch>
            <a:fillRect/>
          </a:stretch>
        </p:blipFill>
        <p:spPr bwMode="auto">
          <a:xfrm>
            <a:off x="4645025" y="2634853"/>
            <a:ext cx="4041775" cy="3031331"/>
          </a:xfrm>
          <a:prstGeom prst="rect">
            <a:avLst/>
          </a:prstGeom>
          <a:noFill/>
        </p:spPr>
      </p:pic>
      <p:pic>
        <p:nvPicPr>
          <p:cNvPr id="7" name="Content Placeholder 6" descr="A picture containing sky, outdoor, yellow, truck&#10;&#10;Description automatically generated">
            <a:extLst>
              <a:ext uri="{FF2B5EF4-FFF2-40B4-BE49-F238E27FC236}">
                <a16:creationId xmlns:a16="http://schemas.microsoft.com/office/drawing/2014/main" id="{6990A6B9-29A3-44D7-8035-81A46F65B6A2}"/>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 y="2808176"/>
            <a:ext cx="4040188" cy="2684685"/>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solidFill>
            <a:schemeClr val="accent1">
              <a:lumMod val="40000"/>
              <a:lumOff val="60000"/>
            </a:schemeClr>
          </a:solidFill>
        </p:spPr>
        <p:txBody>
          <a:bodyPr>
            <a:normAutofit fontScale="90000"/>
          </a:bodyPr>
          <a:lstStyle/>
          <a:p>
            <a:r>
              <a:rPr lang="en-US" dirty="0"/>
              <a:t>Step # 10</a:t>
            </a:r>
            <a:br>
              <a:rPr lang="en-US" dirty="0"/>
            </a:br>
            <a:r>
              <a:rPr lang="en-US" dirty="0"/>
              <a:t> Truck (Under carriage)</a:t>
            </a:r>
          </a:p>
        </p:txBody>
      </p:sp>
      <p:sp>
        <p:nvSpPr>
          <p:cNvPr id="7" name="Text Placeholder 6"/>
          <p:cNvSpPr>
            <a:spLocks noGrp="1"/>
          </p:cNvSpPr>
          <p:nvPr>
            <p:ph type="body" idx="1"/>
          </p:nvPr>
        </p:nvSpPr>
        <p:spPr/>
        <p:txBody>
          <a:bodyPr>
            <a:normAutofit fontScale="55000" lnSpcReduction="20000"/>
          </a:bodyPr>
          <a:lstStyle/>
          <a:p>
            <a:pPr>
              <a:buFont typeface="Wingdings" pitchFamily="2" charset="2"/>
              <a:buChar char="q"/>
            </a:pPr>
            <a:r>
              <a:rPr lang="en-US" dirty="0"/>
              <a:t>   Exhaust System</a:t>
            </a:r>
          </a:p>
          <a:p>
            <a:pPr lvl="1">
              <a:buFont typeface="Arial" pitchFamily="34" charset="0"/>
              <a:buChar char="•"/>
            </a:pPr>
            <a:r>
              <a:rPr lang="en-US" b="0" dirty="0"/>
              <a:t>   All pipes, clamps, braces, shields tight and secure</a:t>
            </a:r>
          </a:p>
          <a:p>
            <a:pPr lvl="1">
              <a:buFont typeface="Arial" pitchFamily="34" charset="0"/>
              <a:buChar char="•"/>
            </a:pPr>
            <a:r>
              <a:rPr lang="en-US" b="0" dirty="0"/>
              <a:t>   No leaks (look for soot on exhaust system)</a:t>
            </a:r>
          </a:p>
        </p:txBody>
      </p:sp>
      <p:sp>
        <p:nvSpPr>
          <p:cNvPr id="8" name="Text Placeholder 7"/>
          <p:cNvSpPr>
            <a:spLocks noGrp="1"/>
          </p:cNvSpPr>
          <p:nvPr>
            <p:ph type="body" sz="quarter" idx="3"/>
          </p:nvPr>
        </p:nvSpPr>
        <p:spPr/>
        <p:txBody>
          <a:bodyPr>
            <a:normAutofit fontScale="55000" lnSpcReduction="20000"/>
          </a:bodyPr>
          <a:lstStyle/>
          <a:p>
            <a:pPr>
              <a:buFont typeface="Wingdings" pitchFamily="2" charset="2"/>
              <a:buChar char="q"/>
            </a:pPr>
            <a:r>
              <a:rPr lang="en-US" dirty="0"/>
              <a:t>   Drive Shaft</a:t>
            </a:r>
          </a:p>
          <a:p>
            <a:pPr lvl="1">
              <a:buFont typeface="Arial" pitchFamily="34" charset="0"/>
              <a:buChar char="•"/>
            </a:pPr>
            <a:r>
              <a:rPr lang="en-US" b="0" dirty="0"/>
              <a:t>   Not bent, no dents, U – joints tight</a:t>
            </a:r>
          </a:p>
          <a:p>
            <a:pPr lvl="1">
              <a:buFont typeface="Arial" pitchFamily="34" charset="0"/>
              <a:buChar char="•"/>
            </a:pPr>
            <a:r>
              <a:rPr lang="en-US" b="0" dirty="0"/>
              <a:t>   look for leaking at both ends</a:t>
            </a:r>
          </a:p>
        </p:txBody>
      </p:sp>
      <p:pic>
        <p:nvPicPr>
          <p:cNvPr id="3075" name="Picture 3" descr="E:\100_0632.JPG"/>
          <p:cNvPicPr>
            <a:picLocks noGrp="1" noChangeAspect="1" noChangeArrowheads="1"/>
          </p:cNvPicPr>
          <p:nvPr>
            <p:ph sz="quarter" idx="4"/>
          </p:nvPr>
        </p:nvPicPr>
        <p:blipFill>
          <a:blip r:embed="rId2" cstate="print"/>
          <a:srcRect/>
          <a:stretch>
            <a:fillRect/>
          </a:stretch>
        </p:blipFill>
        <p:spPr bwMode="auto">
          <a:xfrm>
            <a:off x="4645025" y="2634853"/>
            <a:ext cx="4041775" cy="3031331"/>
          </a:xfrm>
          <a:prstGeom prst="rect">
            <a:avLst/>
          </a:prstGeom>
          <a:noFill/>
        </p:spPr>
      </p:pic>
      <p:pic>
        <p:nvPicPr>
          <p:cNvPr id="5" name="Content Placeholder 4" descr="A picture containing truck, sky, outdoor, yellow&#10;&#10;Description automatically generated">
            <a:extLst>
              <a:ext uri="{FF2B5EF4-FFF2-40B4-BE49-F238E27FC236}">
                <a16:creationId xmlns:a16="http://schemas.microsoft.com/office/drawing/2014/main" id="{A316BC6E-BA7B-44EF-8A02-EBBE5D7A5546}"/>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 y="2808176"/>
            <a:ext cx="4040188" cy="2684685"/>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11</a:t>
            </a:r>
            <a:br>
              <a:rPr lang="en-US" sz="3200" dirty="0"/>
            </a:br>
            <a:r>
              <a:rPr lang="en-US" sz="3200" dirty="0"/>
              <a:t>Rear Brakes</a:t>
            </a:r>
          </a:p>
        </p:txBody>
      </p:sp>
      <p:sp>
        <p:nvSpPr>
          <p:cNvPr id="4" name="Text Placeholder 3"/>
          <p:cNvSpPr>
            <a:spLocks noGrp="1"/>
          </p:cNvSpPr>
          <p:nvPr>
            <p:ph type="body" sz="half" idx="2"/>
          </p:nvPr>
        </p:nvSpPr>
        <p:spPr/>
        <p:txBody>
          <a:bodyPr>
            <a:normAutofit lnSpcReduction="10000"/>
          </a:bodyPr>
          <a:lstStyle/>
          <a:p>
            <a:pPr>
              <a:buFont typeface="Wingdings" pitchFamily="2" charset="2"/>
              <a:buChar char="q"/>
            </a:pPr>
            <a:endParaRPr lang="en-US" sz="1600" b="1" dirty="0"/>
          </a:p>
          <a:p>
            <a:pPr>
              <a:buFont typeface="Wingdings" pitchFamily="2" charset="2"/>
              <a:buChar char="q"/>
            </a:pPr>
            <a:r>
              <a:rPr lang="en-US" sz="1600" b="1" dirty="0"/>
              <a:t>   Lines &amp; Hoses</a:t>
            </a:r>
          </a:p>
          <a:p>
            <a:pPr lvl="1">
              <a:buFont typeface="Arial" pitchFamily="34" charset="0"/>
              <a:buChar char="•"/>
            </a:pPr>
            <a:r>
              <a:rPr lang="en-US" dirty="0"/>
              <a:t>  </a:t>
            </a:r>
            <a:r>
              <a:rPr lang="en-US" sz="1400" dirty="0"/>
              <a:t> Tight secure not rubbing against anything</a:t>
            </a:r>
          </a:p>
          <a:p>
            <a:pPr lvl="1">
              <a:buFont typeface="Arial" pitchFamily="34" charset="0"/>
              <a:buChar char="•"/>
            </a:pPr>
            <a:r>
              <a:rPr lang="en-US" sz="1400" dirty="0"/>
              <a:t>   No sign of leaks</a:t>
            </a:r>
          </a:p>
          <a:p>
            <a:pPr lvl="1">
              <a:buFont typeface="Arial" pitchFamily="34" charset="0"/>
              <a:buChar char="•"/>
            </a:pPr>
            <a:endParaRPr lang="en-US" dirty="0"/>
          </a:p>
          <a:p>
            <a:pPr>
              <a:buFont typeface="Wingdings" pitchFamily="2" charset="2"/>
              <a:buChar char="q"/>
            </a:pPr>
            <a:r>
              <a:rPr lang="en-US" b="1" dirty="0"/>
              <a:t>  </a:t>
            </a:r>
            <a:r>
              <a:rPr lang="en-US" sz="1600" b="1" dirty="0"/>
              <a:t> Chamber</a:t>
            </a:r>
          </a:p>
          <a:p>
            <a:pPr lvl="1">
              <a:buFont typeface="Arial" pitchFamily="34" charset="0"/>
              <a:buChar char="•"/>
            </a:pPr>
            <a:r>
              <a:rPr lang="en-US" dirty="0"/>
              <a:t>  </a:t>
            </a:r>
            <a:r>
              <a:rPr lang="en-US" sz="1400" dirty="0"/>
              <a:t>No loose or missing hardware</a:t>
            </a:r>
          </a:p>
          <a:p>
            <a:pPr lvl="1">
              <a:buFont typeface="Arial" pitchFamily="34" charset="0"/>
              <a:buChar char="•"/>
            </a:pPr>
            <a:r>
              <a:rPr lang="en-US" sz="1400" dirty="0"/>
              <a:t>   No sign of leaks</a:t>
            </a:r>
          </a:p>
          <a:p>
            <a:pPr lvl="1">
              <a:buFont typeface="Arial" pitchFamily="34" charset="0"/>
              <a:buChar char="•"/>
            </a:pPr>
            <a:endParaRPr lang="en-US" dirty="0"/>
          </a:p>
          <a:p>
            <a:pPr>
              <a:buFont typeface="Wingdings" pitchFamily="2" charset="2"/>
              <a:buChar char="q"/>
            </a:pPr>
            <a:r>
              <a:rPr lang="en-US" b="1" dirty="0"/>
              <a:t>   </a:t>
            </a:r>
            <a:r>
              <a:rPr lang="en-US" sz="1600" b="1" dirty="0"/>
              <a:t>Slack Adjuster / Push Rod</a:t>
            </a:r>
          </a:p>
          <a:p>
            <a:pPr lvl="1">
              <a:buFont typeface="Arial" pitchFamily="34" charset="0"/>
              <a:buChar char="•"/>
            </a:pPr>
            <a:r>
              <a:rPr lang="en-US" dirty="0"/>
              <a:t>   </a:t>
            </a:r>
            <a:r>
              <a:rPr lang="en-US" sz="1400" dirty="0"/>
              <a:t>Hardware is secure</a:t>
            </a:r>
          </a:p>
          <a:p>
            <a:pPr lvl="1">
              <a:buFont typeface="Arial" pitchFamily="34" charset="0"/>
              <a:buChar char="•"/>
            </a:pPr>
            <a:r>
              <a:rPr lang="en-US" sz="1400" dirty="0"/>
              <a:t>   Push rod not bent</a:t>
            </a:r>
          </a:p>
          <a:p>
            <a:pPr lvl="1">
              <a:buFont typeface="Arial" pitchFamily="34" charset="0"/>
              <a:buChar char="•"/>
            </a:pPr>
            <a:r>
              <a:rPr lang="en-US" sz="1400" dirty="0"/>
              <a:t>  1 “ play</a:t>
            </a:r>
          </a:p>
          <a:p>
            <a:pPr lvl="1">
              <a:buFont typeface="Arial" pitchFamily="34" charset="0"/>
              <a:buChar char="•"/>
            </a:pPr>
            <a:endParaRPr lang="en-US" dirty="0"/>
          </a:p>
          <a:p>
            <a:pPr>
              <a:buFont typeface="Wingdings" pitchFamily="2" charset="2"/>
              <a:buChar char="q"/>
            </a:pPr>
            <a:r>
              <a:rPr lang="en-US" b="1" dirty="0"/>
              <a:t>   </a:t>
            </a:r>
            <a:r>
              <a:rPr lang="en-US" sz="1600" b="1" dirty="0"/>
              <a:t>Drum / Shoes</a:t>
            </a:r>
          </a:p>
          <a:p>
            <a:pPr lvl="1">
              <a:buFont typeface="Arial" pitchFamily="34" charset="0"/>
              <a:buChar char="•"/>
            </a:pPr>
            <a:r>
              <a:rPr lang="en-US" b="1" dirty="0"/>
              <a:t>   </a:t>
            </a:r>
            <a:r>
              <a:rPr lang="en-US" sz="1400" dirty="0"/>
              <a:t>No oil in drum</a:t>
            </a:r>
          </a:p>
          <a:p>
            <a:pPr lvl="1">
              <a:buFont typeface="Arial" pitchFamily="34" charset="0"/>
              <a:buChar char="•"/>
            </a:pPr>
            <a:r>
              <a:rPr lang="en-US" sz="1400" dirty="0"/>
              <a:t>  No excessive  wear</a:t>
            </a:r>
          </a:p>
          <a:p>
            <a:pPr lvl="1">
              <a:buFont typeface="Arial" pitchFamily="34" charset="0"/>
              <a:buChar char="•"/>
            </a:pPr>
            <a:r>
              <a:rPr lang="en-US" sz="1400" dirty="0"/>
              <a:t>  No cracks, not discolored </a:t>
            </a:r>
          </a:p>
          <a:p>
            <a:endParaRPr lang="en-US" dirty="0"/>
          </a:p>
        </p:txBody>
      </p:sp>
      <p:pic>
        <p:nvPicPr>
          <p:cNvPr id="1026" name="Picture 2" descr="E:\100_0636.JPG"/>
          <p:cNvPicPr>
            <a:picLocks noGrp="1" noChangeAspect="1" noChangeArrowheads="1"/>
          </p:cNvPicPr>
          <p:nvPr>
            <p:ph idx="1"/>
          </p:nvPr>
        </p:nvPicPr>
        <p:blipFill>
          <a:blip r:embed="rId2" cstate="print"/>
          <a:srcRect/>
          <a:stretch>
            <a:fillRect/>
          </a:stretch>
        </p:blipFill>
        <p:spPr bwMode="auto">
          <a:xfrm>
            <a:off x="3886200" y="304801"/>
            <a:ext cx="4191000" cy="2057400"/>
          </a:xfrm>
          <a:prstGeom prst="rect">
            <a:avLst/>
          </a:prstGeom>
          <a:noFill/>
        </p:spPr>
      </p:pic>
      <p:pic>
        <p:nvPicPr>
          <p:cNvPr id="1027" name="Picture 3" descr="E:\100_0637.JPG"/>
          <p:cNvPicPr>
            <a:picLocks noChangeAspect="1" noChangeArrowheads="1"/>
          </p:cNvPicPr>
          <p:nvPr/>
        </p:nvPicPr>
        <p:blipFill>
          <a:blip r:embed="rId3" cstate="print"/>
          <a:srcRect/>
          <a:stretch>
            <a:fillRect/>
          </a:stretch>
        </p:blipFill>
        <p:spPr bwMode="auto">
          <a:xfrm>
            <a:off x="3886200" y="2514601"/>
            <a:ext cx="4267200" cy="2057400"/>
          </a:xfrm>
          <a:prstGeom prst="rect">
            <a:avLst/>
          </a:prstGeom>
          <a:noFill/>
        </p:spPr>
      </p:pic>
      <p:pic>
        <p:nvPicPr>
          <p:cNvPr id="1028" name="Picture 4" descr="E:\100_0638.JPG"/>
          <p:cNvPicPr>
            <a:picLocks noChangeAspect="1" noChangeArrowheads="1"/>
          </p:cNvPicPr>
          <p:nvPr/>
        </p:nvPicPr>
        <p:blipFill>
          <a:blip r:embed="rId4" cstate="print"/>
          <a:srcRect/>
          <a:stretch>
            <a:fillRect/>
          </a:stretch>
        </p:blipFill>
        <p:spPr bwMode="auto">
          <a:xfrm>
            <a:off x="3886200" y="4724400"/>
            <a:ext cx="4343400" cy="16764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12</a:t>
            </a:r>
            <a:br>
              <a:rPr lang="en-US" sz="3200" dirty="0"/>
            </a:br>
            <a:r>
              <a:rPr lang="en-US" sz="3200" dirty="0"/>
              <a:t>Rear Suspension</a:t>
            </a:r>
          </a:p>
        </p:txBody>
      </p:sp>
      <p:sp>
        <p:nvSpPr>
          <p:cNvPr id="4" name="Text Placeholder 3"/>
          <p:cNvSpPr>
            <a:spLocks noGrp="1"/>
          </p:cNvSpPr>
          <p:nvPr>
            <p:ph type="body" sz="half" idx="2"/>
          </p:nvPr>
        </p:nvSpPr>
        <p:spPr/>
        <p:txBody>
          <a:bodyPr>
            <a:normAutofit fontScale="92500" lnSpcReduction="10000"/>
          </a:bodyPr>
          <a:lstStyle/>
          <a:p>
            <a:pPr>
              <a:buFont typeface="Wingdings" pitchFamily="2" charset="2"/>
              <a:buChar char="q"/>
            </a:pPr>
            <a:endParaRPr lang="en-US" sz="1600" b="1" dirty="0"/>
          </a:p>
          <a:p>
            <a:pPr>
              <a:buFont typeface="Wingdings" pitchFamily="2" charset="2"/>
              <a:buChar char="q"/>
            </a:pPr>
            <a:r>
              <a:rPr lang="en-US" sz="1600" b="1" dirty="0"/>
              <a:t>    Front Mount</a:t>
            </a:r>
          </a:p>
          <a:p>
            <a:pPr lvl="1">
              <a:buFont typeface="Arial" pitchFamily="34" charset="0"/>
              <a:buChar char="•"/>
            </a:pPr>
            <a:r>
              <a:rPr lang="en-US" sz="1000" dirty="0"/>
              <a:t>    </a:t>
            </a:r>
            <a:r>
              <a:rPr lang="en-US" sz="1400" dirty="0"/>
              <a:t>All hardware tight and secure</a:t>
            </a:r>
          </a:p>
          <a:p>
            <a:pPr lvl="1">
              <a:buFont typeface="Arial" pitchFamily="34" charset="0"/>
              <a:buChar char="•"/>
            </a:pPr>
            <a:r>
              <a:rPr lang="en-US" sz="1400" dirty="0"/>
              <a:t>    No excessive wear</a:t>
            </a:r>
          </a:p>
          <a:p>
            <a:pPr lvl="1">
              <a:buFont typeface="Arial" pitchFamily="34" charset="0"/>
              <a:buChar char="•"/>
            </a:pPr>
            <a:endParaRPr lang="en-US" dirty="0"/>
          </a:p>
          <a:p>
            <a:pPr>
              <a:buFont typeface="Wingdings" pitchFamily="2" charset="2"/>
              <a:buChar char="q"/>
            </a:pPr>
            <a:r>
              <a:rPr lang="en-US" b="1" dirty="0"/>
              <a:t>    </a:t>
            </a:r>
            <a:r>
              <a:rPr lang="en-US" sz="1600" b="1" dirty="0"/>
              <a:t>Torsion Bar Spring</a:t>
            </a:r>
          </a:p>
          <a:p>
            <a:pPr lvl="1">
              <a:buFont typeface="Arial" pitchFamily="34" charset="0"/>
              <a:buChar char="•"/>
            </a:pPr>
            <a:r>
              <a:rPr lang="en-US" dirty="0"/>
              <a:t>    </a:t>
            </a:r>
            <a:r>
              <a:rPr lang="en-US" sz="1400" dirty="0"/>
              <a:t>Secure in mount not broken</a:t>
            </a:r>
          </a:p>
          <a:p>
            <a:pPr lvl="1">
              <a:buFont typeface="Arial" pitchFamily="34" charset="0"/>
              <a:buChar char="•"/>
            </a:pPr>
            <a:r>
              <a:rPr lang="en-US" sz="1400" dirty="0"/>
              <a:t>    U – bolts tight no sign of being loose</a:t>
            </a:r>
          </a:p>
          <a:p>
            <a:pPr lvl="1">
              <a:buFont typeface="Arial" pitchFamily="34" charset="0"/>
              <a:buChar char="•"/>
            </a:pPr>
            <a:r>
              <a:rPr lang="en-US" sz="1400" dirty="0"/>
              <a:t>    Torque rod secure and tight </a:t>
            </a:r>
          </a:p>
          <a:p>
            <a:pPr lvl="1">
              <a:buFont typeface="Arial" pitchFamily="34" charset="0"/>
              <a:buChar char="•"/>
            </a:pPr>
            <a:r>
              <a:rPr lang="en-US" sz="1400" dirty="0"/>
              <a:t>    Rear of spring not broken</a:t>
            </a:r>
          </a:p>
          <a:p>
            <a:pPr lvl="1">
              <a:buFont typeface="Arial" pitchFamily="34" charset="0"/>
              <a:buChar char="•"/>
            </a:pPr>
            <a:endParaRPr lang="en-US" dirty="0"/>
          </a:p>
          <a:p>
            <a:pPr>
              <a:buFont typeface="Wingdings" pitchFamily="2" charset="2"/>
              <a:buChar char="q"/>
            </a:pPr>
            <a:r>
              <a:rPr lang="en-US" sz="1600" b="1" dirty="0"/>
              <a:t>    Air Spring ( Air Bag )</a:t>
            </a:r>
          </a:p>
          <a:p>
            <a:pPr lvl="1">
              <a:buFont typeface="Arial" pitchFamily="34" charset="0"/>
              <a:buChar char="•"/>
            </a:pPr>
            <a:r>
              <a:rPr lang="en-US" dirty="0"/>
              <a:t>    </a:t>
            </a:r>
            <a:r>
              <a:rPr lang="en-US" sz="1400" dirty="0"/>
              <a:t>All hardware tight and secure</a:t>
            </a:r>
          </a:p>
          <a:p>
            <a:pPr lvl="1">
              <a:buFont typeface="Arial" pitchFamily="34" charset="0"/>
              <a:buChar char="•"/>
            </a:pPr>
            <a:r>
              <a:rPr lang="en-US" sz="1400" dirty="0"/>
              <a:t>   Pumped up no sign of leaks</a:t>
            </a:r>
          </a:p>
          <a:p>
            <a:pPr lvl="1">
              <a:buFont typeface="Arial" pitchFamily="34" charset="0"/>
              <a:buChar char="•"/>
            </a:pPr>
            <a:r>
              <a:rPr lang="en-US" sz="1400" dirty="0"/>
              <a:t>    Nothing rubbing  it</a:t>
            </a:r>
          </a:p>
          <a:p>
            <a:pPr lvl="1">
              <a:buFont typeface="Arial" pitchFamily="34" charset="0"/>
              <a:buChar char="•"/>
            </a:pPr>
            <a:endParaRPr lang="en-US" dirty="0"/>
          </a:p>
          <a:p>
            <a:pPr>
              <a:buFont typeface="Wingdings" pitchFamily="2" charset="2"/>
              <a:buChar char="q"/>
            </a:pPr>
            <a:r>
              <a:rPr lang="en-US" sz="1600" b="1" dirty="0"/>
              <a:t>    Shock Absorber</a:t>
            </a:r>
          </a:p>
          <a:p>
            <a:pPr lvl="1">
              <a:buFont typeface="Arial" pitchFamily="34" charset="0"/>
              <a:buChar char="•"/>
            </a:pPr>
            <a:r>
              <a:rPr lang="en-US" sz="1400" dirty="0"/>
              <a:t>    Bolts tight</a:t>
            </a:r>
          </a:p>
          <a:p>
            <a:pPr lvl="1">
              <a:buFont typeface="Arial" pitchFamily="34" charset="0"/>
              <a:buChar char="•"/>
            </a:pPr>
            <a:r>
              <a:rPr lang="en-US" sz="1400" dirty="0"/>
              <a:t>   No sign of leaks  </a:t>
            </a:r>
          </a:p>
        </p:txBody>
      </p:sp>
      <p:pic>
        <p:nvPicPr>
          <p:cNvPr id="1026" name="Picture 2" descr="E:\100_0639.JPG"/>
          <p:cNvPicPr>
            <a:picLocks noGrp="1" noChangeAspect="1" noChangeArrowheads="1"/>
          </p:cNvPicPr>
          <p:nvPr>
            <p:ph idx="1"/>
          </p:nvPr>
        </p:nvPicPr>
        <p:blipFill>
          <a:blip r:embed="rId2" cstate="print"/>
          <a:srcRect/>
          <a:stretch>
            <a:fillRect/>
          </a:stretch>
        </p:blipFill>
        <p:spPr bwMode="auto">
          <a:xfrm>
            <a:off x="3810000" y="685801"/>
            <a:ext cx="4648200" cy="2819400"/>
          </a:xfrm>
          <a:prstGeom prst="rect">
            <a:avLst/>
          </a:prstGeom>
          <a:noFill/>
        </p:spPr>
      </p:pic>
      <p:pic>
        <p:nvPicPr>
          <p:cNvPr id="1027" name="Picture 3" descr="E:\100_0640.JPG"/>
          <p:cNvPicPr>
            <a:picLocks noChangeAspect="1" noChangeArrowheads="1"/>
          </p:cNvPicPr>
          <p:nvPr/>
        </p:nvPicPr>
        <p:blipFill>
          <a:blip r:embed="rId3" cstate="print"/>
          <a:srcRect/>
          <a:stretch>
            <a:fillRect/>
          </a:stretch>
        </p:blipFill>
        <p:spPr bwMode="auto">
          <a:xfrm>
            <a:off x="3810000" y="3810000"/>
            <a:ext cx="4724400" cy="24384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273050"/>
            <a:ext cx="3505200" cy="1162050"/>
          </a:xfrm>
          <a:solidFill>
            <a:schemeClr val="accent1">
              <a:lumMod val="40000"/>
              <a:lumOff val="60000"/>
            </a:schemeClr>
          </a:solidFill>
        </p:spPr>
        <p:txBody>
          <a:bodyPr>
            <a:normAutofit fontScale="90000"/>
          </a:bodyPr>
          <a:lstStyle/>
          <a:p>
            <a:pPr algn="ctr"/>
            <a:r>
              <a:rPr lang="en-US" sz="3200" dirty="0"/>
              <a:t>Step #13</a:t>
            </a:r>
            <a:br>
              <a:rPr lang="en-US" sz="3200" dirty="0"/>
            </a:br>
            <a:r>
              <a:rPr lang="en-US" sz="3200" dirty="0"/>
              <a:t>Rims &amp; Tires (T.O.P.)</a:t>
            </a:r>
          </a:p>
        </p:txBody>
      </p:sp>
      <p:sp>
        <p:nvSpPr>
          <p:cNvPr id="10" name="Text Placeholder 9"/>
          <p:cNvSpPr>
            <a:spLocks noGrp="1"/>
          </p:cNvSpPr>
          <p:nvPr>
            <p:ph type="body" sz="half" idx="2"/>
          </p:nvPr>
        </p:nvSpPr>
        <p:spPr/>
        <p:txBody>
          <a:bodyPr/>
          <a:lstStyle/>
          <a:p>
            <a:pPr>
              <a:buFont typeface="Wingdings" pitchFamily="2" charset="2"/>
              <a:buChar char="q"/>
            </a:pPr>
            <a:endParaRPr lang="en-US" sz="1600" b="1" dirty="0"/>
          </a:p>
          <a:p>
            <a:pPr>
              <a:buFont typeface="Wingdings" pitchFamily="2" charset="2"/>
              <a:buChar char="q"/>
            </a:pPr>
            <a:endParaRPr lang="en-US" sz="1600" b="1" dirty="0"/>
          </a:p>
          <a:p>
            <a:pPr>
              <a:buFont typeface="Wingdings" pitchFamily="2" charset="2"/>
              <a:buChar char="q"/>
            </a:pPr>
            <a:r>
              <a:rPr lang="en-US" sz="1600" b="1" dirty="0"/>
              <a:t>   Inside Rim</a:t>
            </a:r>
          </a:p>
          <a:p>
            <a:pPr lvl="1">
              <a:buFont typeface="Arial" pitchFamily="34" charset="0"/>
              <a:buChar char="•"/>
            </a:pPr>
            <a:r>
              <a:rPr lang="en-US" dirty="0"/>
              <a:t>   </a:t>
            </a:r>
            <a:r>
              <a:rPr lang="en-US" sz="1400" dirty="0"/>
              <a:t>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 &amp; rim properly sealed </a:t>
            </a:r>
          </a:p>
          <a:p>
            <a:pPr lvl="1">
              <a:buFont typeface="Arial" pitchFamily="34" charset="0"/>
              <a:buChar char="•"/>
            </a:pPr>
            <a:endParaRPr lang="en-US" sz="1400" dirty="0"/>
          </a:p>
          <a:p>
            <a:pPr>
              <a:buFont typeface="Wingdings" pitchFamily="2" charset="2"/>
              <a:buChar char="q"/>
            </a:pPr>
            <a:r>
              <a:rPr lang="en-US" sz="1600" dirty="0"/>
              <a:t>   </a:t>
            </a:r>
            <a:r>
              <a:rPr lang="en-US" sz="1600" b="1" dirty="0"/>
              <a:t>Inside Tire</a:t>
            </a:r>
          </a:p>
          <a:p>
            <a:pPr lvl="1">
              <a:buFont typeface="Arial" pitchFamily="34" charset="0"/>
              <a:buChar char="•"/>
            </a:pPr>
            <a:r>
              <a:rPr lang="en-US" dirty="0"/>
              <a:t>   </a:t>
            </a:r>
            <a:r>
              <a:rPr lang="en-US" sz="1400" dirty="0"/>
              <a:t>No cuts</a:t>
            </a:r>
          </a:p>
          <a:p>
            <a:pPr lvl="1">
              <a:buFont typeface="Arial" pitchFamily="34" charset="0"/>
              <a:buChar char="•"/>
            </a:pPr>
            <a:r>
              <a:rPr lang="en-US" sz="1400" dirty="0"/>
              <a:t>   No cracks</a:t>
            </a:r>
          </a:p>
          <a:p>
            <a:pPr lvl="1">
              <a:buFont typeface="Arial" pitchFamily="34" charset="0"/>
              <a:buChar char="•"/>
            </a:pPr>
            <a:r>
              <a:rPr lang="en-US" sz="1400" dirty="0"/>
              <a:t>   No bulges </a:t>
            </a:r>
          </a:p>
          <a:p>
            <a:endParaRPr lang="en-US" dirty="0"/>
          </a:p>
        </p:txBody>
      </p:sp>
      <p:pic>
        <p:nvPicPr>
          <p:cNvPr id="2050" name="Picture 2" descr="E:\100_0641.JPG"/>
          <p:cNvPicPr>
            <a:picLocks noGrp="1" noChangeAspect="1" noChangeArrowheads="1"/>
          </p:cNvPicPr>
          <p:nvPr>
            <p:ph idx="1"/>
          </p:nvPr>
        </p:nvPicPr>
        <p:blipFill>
          <a:blip r:embed="rId2" cstate="print"/>
          <a:srcRect/>
          <a:stretch>
            <a:fillRect/>
          </a:stretch>
        </p:blipFill>
        <p:spPr bwMode="auto">
          <a:xfrm>
            <a:off x="3886200" y="1752600"/>
            <a:ext cx="4800600" cy="41148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13</a:t>
            </a:r>
            <a:br>
              <a:rPr lang="en-US" sz="3200" dirty="0"/>
            </a:br>
            <a:r>
              <a:rPr lang="en-US" sz="3200" dirty="0"/>
              <a:t>Rims &amp; Tires</a:t>
            </a:r>
          </a:p>
        </p:txBody>
      </p:sp>
      <p:sp>
        <p:nvSpPr>
          <p:cNvPr id="4" name="Text Placeholder 3"/>
          <p:cNvSpPr>
            <a:spLocks noGrp="1"/>
          </p:cNvSpPr>
          <p:nvPr>
            <p:ph type="body" sz="half" idx="2"/>
          </p:nvPr>
        </p:nvSpPr>
        <p:spPr/>
        <p:txBody>
          <a:bodyPr/>
          <a:lstStyle/>
          <a:p>
            <a:endParaRPr lang="en-US" dirty="0"/>
          </a:p>
          <a:p>
            <a:pPr>
              <a:buFont typeface="Wingdings" pitchFamily="2" charset="2"/>
              <a:buChar char="q"/>
            </a:pPr>
            <a:endParaRPr lang="en-US" sz="1600" b="1" dirty="0"/>
          </a:p>
          <a:p>
            <a:pPr>
              <a:buFont typeface="Wingdings" pitchFamily="2" charset="2"/>
              <a:buChar char="q"/>
            </a:pPr>
            <a:r>
              <a:rPr lang="en-US" sz="1600" b="1" dirty="0"/>
              <a:t>    Tire Face ( Both Tires )</a:t>
            </a:r>
          </a:p>
          <a:p>
            <a:pPr lvl="1">
              <a:buFont typeface="Arial" pitchFamily="34" charset="0"/>
              <a:buChar char="•"/>
            </a:pPr>
            <a:r>
              <a:rPr lang="en-US" dirty="0"/>
              <a:t>    </a:t>
            </a:r>
            <a:r>
              <a:rPr lang="en-US" sz="1400" dirty="0"/>
              <a:t>Even wear</a:t>
            </a:r>
          </a:p>
          <a:p>
            <a:pPr lvl="1">
              <a:buFont typeface="Arial" pitchFamily="34" charset="0"/>
              <a:buChar char="•"/>
            </a:pPr>
            <a:r>
              <a:rPr lang="en-US" sz="1400" dirty="0"/>
              <a:t>    Minimum 2/32” available thread</a:t>
            </a:r>
          </a:p>
          <a:p>
            <a:pPr lvl="1">
              <a:buFont typeface="Arial" pitchFamily="34" charset="0"/>
              <a:buChar char="•"/>
            </a:pPr>
            <a:r>
              <a:rPr lang="en-US" sz="1400" dirty="0"/>
              <a:t>    Checked with air gauge 100 P.S.I.</a:t>
            </a:r>
          </a:p>
          <a:p>
            <a:pPr lvl="1">
              <a:buFont typeface="Arial" pitchFamily="34" charset="0"/>
              <a:buChar char="•"/>
            </a:pPr>
            <a:endParaRPr lang="en-US" sz="1400" dirty="0"/>
          </a:p>
          <a:p>
            <a:pPr>
              <a:buFont typeface="Wingdings" pitchFamily="2" charset="2"/>
              <a:buChar char="q"/>
            </a:pPr>
            <a:r>
              <a:rPr lang="en-US" sz="1600" dirty="0"/>
              <a:t>   </a:t>
            </a:r>
            <a:r>
              <a:rPr lang="en-US" sz="1600" b="1" dirty="0"/>
              <a:t>Inner Rims / Spacing</a:t>
            </a:r>
          </a:p>
          <a:p>
            <a:pPr lvl="1">
              <a:buFont typeface="Arial" pitchFamily="34" charset="0"/>
              <a:buChar char="•"/>
            </a:pPr>
            <a:r>
              <a:rPr lang="en-US" sz="1400" dirty="0"/>
              <a:t>     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Tires &amp; Rims properly sealed</a:t>
            </a:r>
          </a:p>
          <a:p>
            <a:pPr lvl="1">
              <a:buFont typeface="Arial" pitchFamily="34" charset="0"/>
              <a:buChar char="•"/>
            </a:pPr>
            <a:r>
              <a:rPr lang="en-US" sz="1400" dirty="0"/>
              <a:t>    Budd spacing   </a:t>
            </a:r>
          </a:p>
        </p:txBody>
      </p:sp>
      <p:pic>
        <p:nvPicPr>
          <p:cNvPr id="3074" name="Picture 2" descr="E:\100_0642.JPG"/>
          <p:cNvPicPr>
            <a:picLocks noGrp="1" noChangeAspect="1" noChangeArrowheads="1"/>
          </p:cNvPicPr>
          <p:nvPr>
            <p:ph idx="1"/>
          </p:nvPr>
        </p:nvPicPr>
        <p:blipFill>
          <a:blip r:embed="rId2" cstate="print"/>
          <a:srcRect/>
          <a:stretch>
            <a:fillRect/>
          </a:stretch>
        </p:blipFill>
        <p:spPr bwMode="auto">
          <a:xfrm>
            <a:off x="3886200" y="1752600"/>
            <a:ext cx="4800600" cy="40386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13</a:t>
            </a:r>
            <a:br>
              <a:rPr lang="en-US" sz="3200" dirty="0"/>
            </a:br>
            <a:r>
              <a:rPr lang="en-US" sz="3200" dirty="0"/>
              <a:t>Rims &amp; Tires</a:t>
            </a:r>
          </a:p>
        </p:txBody>
      </p:sp>
      <p:sp>
        <p:nvSpPr>
          <p:cNvPr id="4" name="Text Placeholder 3"/>
          <p:cNvSpPr>
            <a:spLocks noGrp="1"/>
          </p:cNvSpPr>
          <p:nvPr>
            <p:ph type="body" sz="half" idx="2"/>
          </p:nvPr>
        </p:nvSpPr>
        <p:spPr/>
        <p:txBody>
          <a:bodyPr>
            <a:normAutofit fontScale="92500" lnSpcReduction="10000"/>
          </a:bodyPr>
          <a:lstStyle/>
          <a:p>
            <a:pPr>
              <a:buFont typeface="Wingdings" pitchFamily="2" charset="2"/>
              <a:buChar char="q"/>
            </a:pPr>
            <a:endParaRPr lang="en-US" sz="1600" b="1" dirty="0"/>
          </a:p>
          <a:p>
            <a:pPr>
              <a:buFont typeface="Wingdings" pitchFamily="2" charset="2"/>
              <a:buChar char="q"/>
            </a:pPr>
            <a:r>
              <a:rPr lang="en-US" sz="1600" b="1" dirty="0"/>
              <a:t>   Outside of Tire</a:t>
            </a:r>
          </a:p>
          <a:p>
            <a:pPr lvl="1">
              <a:buFont typeface="Arial" pitchFamily="34" charset="0"/>
              <a:buChar char="•"/>
            </a:pPr>
            <a:r>
              <a:rPr lang="en-US" sz="1400" dirty="0"/>
              <a:t>   No cuts</a:t>
            </a:r>
          </a:p>
          <a:p>
            <a:pPr lvl="1">
              <a:buFont typeface="Arial" pitchFamily="34" charset="0"/>
              <a:buChar char="•"/>
            </a:pPr>
            <a:r>
              <a:rPr lang="en-US" sz="1400" dirty="0"/>
              <a:t>   No cracks</a:t>
            </a:r>
          </a:p>
          <a:p>
            <a:pPr lvl="1">
              <a:buFont typeface="Arial" pitchFamily="34" charset="0"/>
              <a:buChar char="•"/>
            </a:pPr>
            <a:r>
              <a:rPr lang="en-US" sz="1400" dirty="0"/>
              <a:t>    No bulges</a:t>
            </a:r>
          </a:p>
          <a:p>
            <a:pPr lvl="1">
              <a:buFont typeface="Arial" pitchFamily="34" charset="0"/>
              <a:buChar char="•"/>
            </a:pPr>
            <a:r>
              <a:rPr lang="en-US" sz="1400" dirty="0"/>
              <a:t>   Valve stems secure and caped</a:t>
            </a:r>
          </a:p>
          <a:p>
            <a:pPr lvl="1">
              <a:buFont typeface="Arial" pitchFamily="34" charset="0"/>
              <a:buChar char="•"/>
            </a:pPr>
            <a:endParaRPr lang="en-US" sz="1400" dirty="0"/>
          </a:p>
          <a:p>
            <a:pPr>
              <a:buFont typeface="Wingdings" pitchFamily="2" charset="2"/>
              <a:buChar char="q"/>
            </a:pPr>
            <a:r>
              <a:rPr lang="en-US" dirty="0"/>
              <a:t>  </a:t>
            </a:r>
            <a:r>
              <a:rPr lang="en-US" sz="1600" b="1" dirty="0"/>
              <a:t> Rim</a:t>
            </a:r>
          </a:p>
          <a:p>
            <a:pPr lvl="1">
              <a:buFont typeface="Arial" pitchFamily="34" charset="0"/>
              <a:buChar char="•"/>
            </a:pPr>
            <a:r>
              <a:rPr lang="en-US" dirty="0"/>
              <a:t>   </a:t>
            </a:r>
            <a:r>
              <a:rPr lang="en-US" sz="1400" dirty="0"/>
              <a:t>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 &amp; rim properly sealed</a:t>
            </a:r>
          </a:p>
          <a:p>
            <a:pPr lvl="1">
              <a:buFont typeface="Arial" pitchFamily="34" charset="0"/>
              <a:buChar char="•"/>
            </a:pPr>
            <a:endParaRPr lang="en-US" sz="1400" dirty="0"/>
          </a:p>
          <a:p>
            <a:pPr>
              <a:buFont typeface="Wingdings" pitchFamily="2" charset="2"/>
              <a:buChar char="q"/>
            </a:pPr>
            <a:r>
              <a:rPr lang="en-US" sz="1600" b="1" dirty="0"/>
              <a:t>   Lug Nuts</a:t>
            </a:r>
          </a:p>
          <a:p>
            <a:pPr lvl="1">
              <a:buFont typeface="Arial" pitchFamily="34" charset="0"/>
              <a:buChar char="•"/>
            </a:pPr>
            <a:r>
              <a:rPr lang="en-US" dirty="0"/>
              <a:t>   T</a:t>
            </a:r>
            <a:r>
              <a:rPr lang="en-US" sz="1400" dirty="0"/>
              <a:t>ight ( No rust or rusty streaks that would signal loose nuts )</a:t>
            </a:r>
          </a:p>
          <a:p>
            <a:pPr lvl="1">
              <a:buFont typeface="Arial" pitchFamily="34" charset="0"/>
              <a:buChar char="•"/>
            </a:pPr>
            <a:endParaRPr lang="en-US" sz="1400" dirty="0"/>
          </a:p>
          <a:p>
            <a:pPr>
              <a:buFont typeface="Wingdings" pitchFamily="2" charset="2"/>
              <a:buChar char="q"/>
            </a:pPr>
            <a:r>
              <a:rPr lang="en-US" sz="1600" b="1" dirty="0"/>
              <a:t>   Drive Axle to Hub</a:t>
            </a:r>
          </a:p>
          <a:p>
            <a:pPr lvl="1">
              <a:buFont typeface="Arial" pitchFamily="34" charset="0"/>
              <a:buChar char="•"/>
            </a:pPr>
            <a:r>
              <a:rPr lang="en-US" dirty="0"/>
              <a:t>    Nuts or bolts tight and secure</a:t>
            </a:r>
          </a:p>
          <a:p>
            <a:pPr lvl="1">
              <a:buFont typeface="Arial" pitchFamily="34" charset="0"/>
              <a:buChar char="•"/>
            </a:pPr>
            <a:r>
              <a:rPr lang="en-US" b="1" dirty="0"/>
              <a:t>    </a:t>
            </a:r>
            <a:r>
              <a:rPr lang="en-US" dirty="0"/>
              <a:t>Not leaking </a:t>
            </a:r>
            <a:endParaRPr lang="en-US" sz="1200" dirty="0"/>
          </a:p>
          <a:p>
            <a:endParaRPr lang="en-US" dirty="0"/>
          </a:p>
        </p:txBody>
      </p:sp>
      <p:pic>
        <p:nvPicPr>
          <p:cNvPr id="4098" name="Picture 2" descr="E:\100_0643.JPG"/>
          <p:cNvPicPr>
            <a:picLocks noGrp="1" noChangeAspect="1" noChangeArrowheads="1"/>
          </p:cNvPicPr>
          <p:nvPr>
            <p:ph idx="1"/>
          </p:nvPr>
        </p:nvPicPr>
        <p:blipFill>
          <a:blip r:embed="rId2" cstate="print"/>
          <a:srcRect/>
          <a:stretch>
            <a:fillRect/>
          </a:stretch>
        </p:blipFill>
        <p:spPr bwMode="auto">
          <a:xfrm>
            <a:off x="3810000" y="1676400"/>
            <a:ext cx="4876800" cy="40386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52600" y="4495800"/>
            <a:ext cx="5486400" cy="871538"/>
          </a:xfrm>
          <a:solidFill>
            <a:schemeClr val="accent1">
              <a:lumMod val="40000"/>
              <a:lumOff val="60000"/>
            </a:schemeClr>
          </a:solidFill>
        </p:spPr>
        <p:txBody>
          <a:bodyPr>
            <a:noAutofit/>
          </a:bodyPr>
          <a:lstStyle/>
          <a:p>
            <a:pPr algn="ctr"/>
            <a:r>
              <a:rPr lang="en-US" sz="2800" b="1" dirty="0"/>
              <a:t>Step # 14</a:t>
            </a:r>
            <a:br>
              <a:rPr lang="en-US" sz="2800" b="1" dirty="0"/>
            </a:br>
            <a:r>
              <a:rPr lang="en-US" sz="2800" b="1" dirty="0"/>
              <a:t>Check Rear Axle Same Way As Front</a:t>
            </a:r>
          </a:p>
        </p:txBody>
      </p:sp>
      <p:pic>
        <p:nvPicPr>
          <p:cNvPr id="5122" name="Picture 2" descr="E:\100_0644.JPG"/>
          <p:cNvPicPr>
            <a:picLocks noGrp="1" noChangeAspect="1" noChangeArrowheads="1"/>
          </p:cNvPicPr>
          <p:nvPr>
            <p:ph type="pic" idx="1"/>
          </p:nvPr>
        </p:nvPicPr>
        <p:blipFill>
          <a:blip r:embed="rId2" cstate="print"/>
          <a:srcRect/>
          <a:stretch>
            <a:fillRect/>
          </a:stretch>
        </p:blipFill>
        <p:spPr bwMode="auto">
          <a:xfrm>
            <a:off x="1981200" y="304800"/>
            <a:ext cx="4953000" cy="4114800"/>
          </a:xfrm>
          <a:prstGeom prst="rect">
            <a:avLst/>
          </a:prstGeom>
          <a:noFill/>
        </p:spPr>
      </p:pic>
      <p:sp>
        <p:nvSpPr>
          <p:cNvPr id="9" name="Text Placeholder 8"/>
          <p:cNvSpPr>
            <a:spLocks noGrp="1"/>
          </p:cNvSpPr>
          <p:nvPr>
            <p:ph type="body" sz="half" idx="2"/>
          </p:nvPr>
        </p:nvSpPr>
        <p:spPr>
          <a:xfrm>
            <a:off x="1828800" y="5334000"/>
            <a:ext cx="5486400" cy="804862"/>
          </a:xfrm>
        </p:spPr>
        <p:txBody>
          <a:bodyPr>
            <a:normAutofit/>
          </a:bodyPr>
          <a:lstStyle/>
          <a:p>
            <a:r>
              <a:rPr lang="en-US" sz="1600" b="1" dirty="0"/>
              <a:t>Note: This is now optional </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1">
              <a:lumMod val="40000"/>
              <a:lumOff val="60000"/>
            </a:schemeClr>
          </a:solidFill>
        </p:spPr>
        <p:txBody>
          <a:bodyPr>
            <a:normAutofit/>
          </a:bodyPr>
          <a:lstStyle/>
          <a:p>
            <a:pPr algn="ctr"/>
            <a:r>
              <a:rPr lang="en-US" sz="3200" dirty="0"/>
              <a:t>Step # 15</a:t>
            </a:r>
            <a:br>
              <a:rPr lang="en-US" sz="3200" dirty="0"/>
            </a:br>
            <a:r>
              <a:rPr lang="en-US" sz="3200" dirty="0"/>
              <a:t>Rear of Truck</a:t>
            </a:r>
          </a:p>
        </p:txBody>
      </p:sp>
      <p:sp>
        <p:nvSpPr>
          <p:cNvPr id="9" name="Text Placeholder 8"/>
          <p:cNvSpPr>
            <a:spLocks noGrp="1"/>
          </p:cNvSpPr>
          <p:nvPr>
            <p:ph type="body" sz="half" idx="2"/>
          </p:nvPr>
        </p:nvSpPr>
        <p:spPr/>
        <p:txBody>
          <a:bodyPr>
            <a:normAutofit fontScale="92500" lnSpcReduction="10000"/>
          </a:bodyPr>
          <a:lstStyle/>
          <a:p>
            <a:endParaRPr lang="en-US" dirty="0"/>
          </a:p>
          <a:p>
            <a:pPr>
              <a:buFont typeface="Wingdings" pitchFamily="2" charset="2"/>
              <a:buChar char="q"/>
            </a:pPr>
            <a:r>
              <a:rPr lang="en-US" sz="1600" b="1" dirty="0"/>
              <a:t>    </a:t>
            </a:r>
            <a:r>
              <a:rPr lang="en-US" sz="1500" b="1" dirty="0"/>
              <a:t>Rear Lights</a:t>
            </a:r>
          </a:p>
          <a:p>
            <a:pPr lvl="1">
              <a:buFont typeface="Arial" pitchFamily="34" charset="0"/>
              <a:buChar char="•"/>
            </a:pPr>
            <a:r>
              <a:rPr lang="en-US" dirty="0"/>
              <a:t>    All lights in place</a:t>
            </a:r>
          </a:p>
          <a:p>
            <a:pPr lvl="1">
              <a:buFont typeface="Arial" pitchFamily="34" charset="0"/>
              <a:buChar char="•"/>
            </a:pPr>
            <a:r>
              <a:rPr lang="en-US" dirty="0"/>
              <a:t>    No cracked or missing lens</a:t>
            </a:r>
          </a:p>
          <a:p>
            <a:pPr lvl="1">
              <a:buFont typeface="Arial" pitchFamily="34" charset="0"/>
              <a:buChar char="•"/>
            </a:pPr>
            <a:endParaRPr lang="en-US" dirty="0"/>
          </a:p>
          <a:p>
            <a:pPr>
              <a:buFont typeface="Wingdings" pitchFamily="2" charset="2"/>
              <a:buChar char="q"/>
            </a:pPr>
            <a:r>
              <a:rPr lang="en-US" sz="1600" b="1" dirty="0"/>
              <a:t>    </a:t>
            </a:r>
            <a:r>
              <a:rPr lang="en-US" sz="1500" b="1" dirty="0"/>
              <a:t>Splash Guards</a:t>
            </a:r>
            <a:r>
              <a:rPr lang="en-US" sz="1500" dirty="0"/>
              <a:t> </a:t>
            </a:r>
          </a:p>
          <a:p>
            <a:pPr lvl="1">
              <a:buFont typeface="Arial" pitchFamily="34" charset="0"/>
              <a:buChar char="•"/>
            </a:pPr>
            <a:r>
              <a:rPr lang="en-US" dirty="0"/>
              <a:t>    Hangers tight and secure</a:t>
            </a:r>
          </a:p>
          <a:p>
            <a:pPr lvl="1">
              <a:buFont typeface="Arial" pitchFamily="34" charset="0"/>
              <a:buChar char="•"/>
            </a:pPr>
            <a:r>
              <a:rPr lang="en-US" dirty="0"/>
              <a:t>    Splash guards in good condition</a:t>
            </a:r>
          </a:p>
          <a:p>
            <a:pPr lvl="1">
              <a:buFont typeface="Arial" pitchFamily="34" charset="0"/>
              <a:buChar char="•"/>
            </a:pPr>
            <a:r>
              <a:rPr lang="en-US" dirty="0"/>
              <a:t>    Guards should be hanging less than 6” from ground  </a:t>
            </a:r>
          </a:p>
          <a:p>
            <a:pPr>
              <a:buFont typeface="Wingdings" pitchFamily="2" charset="2"/>
              <a:buChar char="q"/>
            </a:pPr>
            <a:r>
              <a:rPr lang="en-US" sz="1600" b="1" dirty="0"/>
              <a:t>     </a:t>
            </a:r>
            <a:r>
              <a:rPr lang="en-US" sz="1500" b="1" dirty="0"/>
              <a:t>Tailgate</a:t>
            </a:r>
          </a:p>
          <a:p>
            <a:pPr lvl="1">
              <a:buFont typeface="Arial" pitchFamily="34" charset="0"/>
              <a:buChar char="•"/>
            </a:pPr>
            <a:r>
              <a:rPr lang="en-US" dirty="0"/>
              <a:t>   Tight and secure</a:t>
            </a:r>
            <a:endParaRPr lang="en-US" sz="1400" dirty="0"/>
          </a:p>
          <a:p>
            <a:pPr>
              <a:buFont typeface="Wingdings" pitchFamily="2" charset="2"/>
              <a:buChar char="q"/>
            </a:pPr>
            <a:r>
              <a:rPr lang="en-US" sz="1600" b="1" dirty="0"/>
              <a:t>     </a:t>
            </a:r>
            <a:r>
              <a:rPr lang="en-US" sz="1500" b="1" dirty="0"/>
              <a:t>Air / Electrical Service Lines</a:t>
            </a:r>
          </a:p>
          <a:p>
            <a:pPr lvl="1">
              <a:buFont typeface="Arial" pitchFamily="34" charset="0"/>
              <a:buChar char="•"/>
            </a:pPr>
            <a:r>
              <a:rPr lang="en-US" dirty="0"/>
              <a:t>   Air lines tight and secure</a:t>
            </a:r>
          </a:p>
          <a:p>
            <a:pPr lvl="1">
              <a:buFont typeface="Arial" pitchFamily="34" charset="0"/>
              <a:buChar char="•"/>
            </a:pPr>
            <a:r>
              <a:rPr lang="en-US" dirty="0"/>
              <a:t>   No sign of leaks </a:t>
            </a:r>
          </a:p>
          <a:p>
            <a:pPr lvl="1">
              <a:buFont typeface="Arial" pitchFamily="34" charset="0"/>
              <a:buChar char="•"/>
            </a:pPr>
            <a:r>
              <a:rPr lang="en-US" dirty="0"/>
              <a:t>   Electrical line locked in connector and secure</a:t>
            </a:r>
          </a:p>
          <a:p>
            <a:pPr lvl="1">
              <a:buFont typeface="Arial" pitchFamily="34" charset="0"/>
              <a:buChar char="•"/>
            </a:pPr>
            <a:r>
              <a:rPr lang="en-US" dirty="0"/>
              <a:t>   No damage to insulation</a:t>
            </a:r>
          </a:p>
          <a:p>
            <a:pPr>
              <a:buFont typeface="Wingdings" pitchFamily="2" charset="2"/>
              <a:buChar char="v"/>
            </a:pPr>
            <a:r>
              <a:rPr lang="en-US" dirty="0"/>
              <a:t>    </a:t>
            </a:r>
            <a:r>
              <a:rPr lang="en-US" sz="1600" b="1" dirty="0"/>
              <a:t>Note:  </a:t>
            </a:r>
            <a:r>
              <a:rPr lang="en-US" b="1" dirty="0"/>
              <a:t>Any optional equipment such as lights, reflectors, etc. mounted on the truck or trailer must be in good working condition. </a:t>
            </a:r>
          </a:p>
        </p:txBody>
      </p:sp>
      <p:pic>
        <p:nvPicPr>
          <p:cNvPr id="3074" name="Picture 2" descr="E:\100_0649.JPG"/>
          <p:cNvPicPr>
            <a:picLocks noGrp="1" noChangeAspect="1" noChangeArrowheads="1"/>
          </p:cNvPicPr>
          <p:nvPr>
            <p:ph idx="1"/>
          </p:nvPr>
        </p:nvPicPr>
        <p:blipFill>
          <a:blip r:embed="rId2" cstate="print"/>
          <a:srcRect/>
          <a:stretch>
            <a:fillRect/>
          </a:stretch>
        </p:blipFill>
        <p:spPr bwMode="auto">
          <a:xfrm>
            <a:off x="3810000" y="1752600"/>
            <a:ext cx="4876800" cy="39624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3008313" cy="1162050"/>
          </a:xfrm>
          <a:solidFill>
            <a:schemeClr val="accent1">
              <a:lumMod val="40000"/>
              <a:lumOff val="60000"/>
            </a:schemeClr>
          </a:solidFill>
        </p:spPr>
        <p:txBody>
          <a:bodyPr>
            <a:normAutofit/>
          </a:bodyPr>
          <a:lstStyle/>
          <a:p>
            <a:pPr algn="ctr"/>
            <a:r>
              <a:rPr lang="en-US" sz="3200" dirty="0"/>
              <a:t>Step # 16</a:t>
            </a:r>
            <a:br>
              <a:rPr lang="en-US" sz="3200" dirty="0"/>
            </a:br>
            <a:r>
              <a:rPr lang="en-US" sz="3200" dirty="0"/>
              <a:t>Front of Trailer</a:t>
            </a:r>
          </a:p>
        </p:txBody>
      </p:sp>
      <p:sp>
        <p:nvSpPr>
          <p:cNvPr id="12" name="Text Placeholder 11"/>
          <p:cNvSpPr>
            <a:spLocks noGrp="1"/>
          </p:cNvSpPr>
          <p:nvPr>
            <p:ph type="body" sz="half" idx="2"/>
          </p:nvPr>
        </p:nvSpPr>
        <p:spPr/>
        <p:txBody>
          <a:bodyPr/>
          <a:lstStyle/>
          <a:p>
            <a:endParaRPr lang="en-US" dirty="0"/>
          </a:p>
          <a:p>
            <a:pPr>
              <a:buFont typeface="Wingdings" pitchFamily="2" charset="2"/>
              <a:buChar char="q"/>
            </a:pPr>
            <a:r>
              <a:rPr lang="en-US" sz="1600" b="1" dirty="0"/>
              <a:t>   Clearance Lights</a:t>
            </a:r>
          </a:p>
          <a:p>
            <a:pPr lvl="1">
              <a:buFont typeface="Arial" pitchFamily="34" charset="0"/>
              <a:buChar char="•"/>
            </a:pPr>
            <a:r>
              <a:rPr lang="en-US" dirty="0"/>
              <a:t>   </a:t>
            </a:r>
            <a:r>
              <a:rPr lang="en-US" sz="1400" dirty="0"/>
              <a:t>All lights in place</a:t>
            </a:r>
          </a:p>
          <a:p>
            <a:pPr lvl="1">
              <a:buFont typeface="Arial" pitchFamily="34" charset="0"/>
              <a:buChar char="•"/>
            </a:pPr>
            <a:r>
              <a:rPr lang="en-US" sz="1400" dirty="0"/>
              <a:t>   Lens not cracked or broken</a:t>
            </a:r>
          </a:p>
          <a:p>
            <a:endParaRPr lang="en-US" dirty="0"/>
          </a:p>
          <a:p>
            <a:pPr>
              <a:buFont typeface="Wingdings" pitchFamily="2" charset="2"/>
              <a:buChar char="q"/>
            </a:pPr>
            <a:r>
              <a:rPr lang="en-US" sz="1600" b="1" dirty="0"/>
              <a:t>   Air / Electrical Service Lines</a:t>
            </a:r>
          </a:p>
          <a:p>
            <a:pPr lvl="1">
              <a:buFont typeface="Arial" pitchFamily="34" charset="0"/>
              <a:buChar char="•"/>
            </a:pPr>
            <a:r>
              <a:rPr lang="en-US" b="1" dirty="0"/>
              <a:t>   </a:t>
            </a:r>
            <a:r>
              <a:rPr lang="en-US" sz="1400" dirty="0"/>
              <a:t>Glad hands tight and lines secure</a:t>
            </a:r>
          </a:p>
          <a:p>
            <a:pPr lvl="1">
              <a:buFont typeface="Arial" pitchFamily="34" charset="0"/>
              <a:buChar char="•"/>
            </a:pPr>
            <a:r>
              <a:rPr lang="en-US" sz="1400" dirty="0"/>
              <a:t>   No sign of leaking</a:t>
            </a:r>
          </a:p>
          <a:p>
            <a:pPr lvl="1">
              <a:buFont typeface="Arial" pitchFamily="34" charset="0"/>
              <a:buChar char="•"/>
            </a:pPr>
            <a:r>
              <a:rPr lang="en-US" sz="1400" dirty="0"/>
              <a:t>   Electrical line secure in connector</a:t>
            </a:r>
          </a:p>
          <a:p>
            <a:pPr lvl="1">
              <a:buFont typeface="Arial" pitchFamily="34" charset="0"/>
              <a:buChar char="•"/>
            </a:pPr>
            <a:r>
              <a:rPr lang="en-US" sz="1400" dirty="0"/>
              <a:t>   No sign of damage to insulation</a:t>
            </a:r>
          </a:p>
          <a:p>
            <a:pPr lvl="1">
              <a:buFont typeface="Arial" pitchFamily="34" charset="0"/>
              <a:buChar char="•"/>
            </a:pPr>
            <a:r>
              <a:rPr lang="en-US" sz="1400" dirty="0"/>
              <a:t>Pintle hitch</a:t>
            </a:r>
          </a:p>
        </p:txBody>
      </p:sp>
      <p:pic>
        <p:nvPicPr>
          <p:cNvPr id="6" name="Content Placeholder 5" descr="A picture containing ground, outdoor, yellow, power shovel&#10;&#10;Description automatically generated">
            <a:extLst>
              <a:ext uri="{FF2B5EF4-FFF2-40B4-BE49-F238E27FC236}">
                <a16:creationId xmlns:a16="http://schemas.microsoft.com/office/drawing/2014/main" id="{F053E5FE-3FA2-4B04-A2F8-D130E5D6186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657600" y="383899"/>
            <a:ext cx="5111750" cy="3396732"/>
          </a:xfrm>
        </p:spPr>
      </p:pic>
      <p:pic>
        <p:nvPicPr>
          <p:cNvPr id="8" name="Picture 7" descr="A picture containing ground, outdoor, farm machine, outdoor object&#10;&#10;Description automatically generated">
            <a:extLst>
              <a:ext uri="{FF2B5EF4-FFF2-40B4-BE49-F238E27FC236}">
                <a16:creationId xmlns:a16="http://schemas.microsoft.com/office/drawing/2014/main" id="{BB608430-6951-44A2-AF6D-EC302DF756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1496" y="4038600"/>
            <a:ext cx="3883958" cy="2580871"/>
          </a:xfrm>
          <a:prstGeom prst="rect">
            <a:avLst/>
          </a:prstGeom>
        </p:spPr>
      </p:pic>
    </p:spTree>
    <p:extLst>
      <p:ext uri="{BB962C8B-B14F-4D97-AF65-F5344CB8AC3E}">
        <p14:creationId xmlns:p14="http://schemas.microsoft.com/office/powerpoint/2010/main" val="3931667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1">
              <a:lumMod val="40000"/>
              <a:lumOff val="60000"/>
            </a:schemeClr>
          </a:solidFill>
        </p:spPr>
        <p:txBody>
          <a:bodyPr>
            <a:normAutofit fontScale="90000"/>
          </a:bodyPr>
          <a:lstStyle/>
          <a:p>
            <a:r>
              <a:rPr lang="en-US" b="1" dirty="0"/>
              <a:t>Step # 17</a:t>
            </a:r>
            <a:br>
              <a:rPr lang="en-US" b="1" dirty="0"/>
            </a:br>
            <a:r>
              <a:rPr lang="en-US" b="1" dirty="0"/>
              <a:t>Side of Trailer</a:t>
            </a:r>
          </a:p>
        </p:txBody>
      </p:sp>
      <p:sp>
        <p:nvSpPr>
          <p:cNvPr id="8" name="Text Placeholder 7"/>
          <p:cNvSpPr>
            <a:spLocks noGrp="1"/>
          </p:cNvSpPr>
          <p:nvPr>
            <p:ph type="body" sz="quarter" idx="3"/>
          </p:nvPr>
        </p:nvSpPr>
        <p:spPr>
          <a:xfrm>
            <a:off x="2362200" y="1600200"/>
            <a:ext cx="4041775" cy="639762"/>
          </a:xfrm>
        </p:spPr>
        <p:txBody>
          <a:bodyPr>
            <a:normAutofit fontScale="92500" lnSpcReduction="20000"/>
          </a:bodyPr>
          <a:lstStyle/>
          <a:p>
            <a:pPr>
              <a:buFont typeface="Wingdings" pitchFamily="2" charset="2"/>
              <a:buChar char="q"/>
            </a:pPr>
            <a:r>
              <a:rPr lang="en-US" sz="1600" dirty="0"/>
              <a:t>    Side of Trailer</a:t>
            </a:r>
          </a:p>
          <a:p>
            <a:pPr marL="628650" lvl="1" indent="-171450">
              <a:buFont typeface="Arial" panose="020B0604020202020204" pitchFamily="34" charset="0"/>
              <a:buChar char="•"/>
            </a:pPr>
            <a:r>
              <a:rPr lang="en-US" sz="800" b="0" dirty="0"/>
              <a:t>    </a:t>
            </a:r>
            <a:r>
              <a:rPr lang="en-US" sz="1200" b="0" dirty="0"/>
              <a:t>No loose boards or missing parts</a:t>
            </a:r>
          </a:p>
          <a:p>
            <a:pPr lvl="1">
              <a:buFont typeface="Arial" pitchFamily="34" charset="0"/>
              <a:buChar char="•"/>
            </a:pPr>
            <a:r>
              <a:rPr lang="en-US" sz="1200" b="0" dirty="0"/>
              <a:t>    Reflectors and bottom lights secure nothing missing    </a:t>
            </a:r>
          </a:p>
        </p:txBody>
      </p:sp>
      <p:pic>
        <p:nvPicPr>
          <p:cNvPr id="6" name="Content Placeholder 5" descr="A picture containing sky, ground, outdoor, parked&#10;&#10;Description automatically generated">
            <a:extLst>
              <a:ext uri="{FF2B5EF4-FFF2-40B4-BE49-F238E27FC236}">
                <a16:creationId xmlns:a16="http://schemas.microsoft.com/office/drawing/2014/main" id="{569FC02C-D893-422C-826A-B9BDB0F258BE}"/>
              </a:ext>
            </a:extLst>
          </p:cNvPr>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1333500" y="2403670"/>
            <a:ext cx="6477000" cy="4303934"/>
          </a:xfr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1792288" y="4343400"/>
            <a:ext cx="5486400" cy="1023938"/>
          </a:xfrm>
          <a:solidFill>
            <a:schemeClr val="accent1">
              <a:lumMod val="40000"/>
              <a:lumOff val="60000"/>
            </a:schemeClr>
          </a:solidFill>
        </p:spPr>
        <p:txBody>
          <a:bodyPr>
            <a:noAutofit/>
          </a:bodyPr>
          <a:lstStyle/>
          <a:p>
            <a:pPr algn="ctr"/>
            <a:r>
              <a:rPr lang="en-US" sz="2800" dirty="0"/>
              <a:t>Step # 18</a:t>
            </a:r>
            <a:br>
              <a:rPr lang="en-US" sz="2800" dirty="0"/>
            </a:br>
            <a:r>
              <a:rPr lang="en-US" sz="2800" dirty="0"/>
              <a:t>Landing Gear</a:t>
            </a:r>
          </a:p>
        </p:txBody>
      </p:sp>
      <p:sp>
        <p:nvSpPr>
          <p:cNvPr id="12" name="Text Placeholder 11"/>
          <p:cNvSpPr>
            <a:spLocks noGrp="1"/>
          </p:cNvSpPr>
          <p:nvPr>
            <p:ph type="body" sz="half" idx="2"/>
          </p:nvPr>
        </p:nvSpPr>
        <p:spPr/>
        <p:txBody>
          <a:bodyPr>
            <a:normAutofit/>
          </a:bodyPr>
          <a:lstStyle/>
          <a:p>
            <a:pPr>
              <a:buFont typeface="Wingdings" pitchFamily="2" charset="2"/>
              <a:buChar char="q"/>
            </a:pPr>
            <a:r>
              <a:rPr lang="en-US" sz="1600" b="1" dirty="0"/>
              <a:t>    Landing gear components are tight with no missing hardware.  Two speed gear box works and handle is secured.    </a:t>
            </a:r>
          </a:p>
        </p:txBody>
      </p:sp>
      <p:pic>
        <p:nvPicPr>
          <p:cNvPr id="5" name="Picture Placeholder 4" descr="A picture containing outdoor, yellow, transport&#10;&#10;Description automatically generated">
            <a:extLst>
              <a:ext uri="{FF2B5EF4-FFF2-40B4-BE49-F238E27FC236}">
                <a16:creationId xmlns:a16="http://schemas.microsoft.com/office/drawing/2014/main" id="{DBC8C8A2-B2B6-4602-A6FE-C30E7ED3AB4B}"/>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5700" r="5700"/>
          <a:stretch>
            <a:fillRect/>
          </a:stretch>
        </p:blipFill>
        <p:spPr>
          <a:xfrm>
            <a:off x="1792288" y="612775"/>
            <a:ext cx="5486400" cy="3730625"/>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1">
              <a:lumMod val="40000"/>
              <a:lumOff val="60000"/>
            </a:schemeClr>
          </a:solidFill>
        </p:spPr>
        <p:txBody>
          <a:bodyPr>
            <a:normAutofit fontScale="90000"/>
          </a:bodyPr>
          <a:lstStyle/>
          <a:p>
            <a:r>
              <a:rPr lang="en-US" b="1" dirty="0"/>
              <a:t>Step # 19</a:t>
            </a:r>
            <a:br>
              <a:rPr lang="en-US" b="1" dirty="0"/>
            </a:br>
            <a:r>
              <a:rPr lang="en-US" b="1" dirty="0"/>
              <a:t>Bottom Frame of Trailer</a:t>
            </a:r>
          </a:p>
        </p:txBody>
      </p:sp>
      <p:sp>
        <p:nvSpPr>
          <p:cNvPr id="6" name="Text Placeholder 5"/>
          <p:cNvSpPr>
            <a:spLocks noGrp="1"/>
          </p:cNvSpPr>
          <p:nvPr>
            <p:ph type="body" idx="1"/>
          </p:nvPr>
        </p:nvSpPr>
        <p:spPr/>
        <p:txBody>
          <a:bodyPr>
            <a:normAutofit fontScale="92500" lnSpcReduction="20000"/>
          </a:bodyPr>
          <a:lstStyle/>
          <a:p>
            <a:pPr>
              <a:buFont typeface="Wingdings" pitchFamily="2" charset="2"/>
              <a:buChar char="q"/>
            </a:pPr>
            <a:r>
              <a:rPr lang="en-US" sz="1600" dirty="0"/>
              <a:t>    Frame Forward</a:t>
            </a:r>
          </a:p>
          <a:p>
            <a:pPr lvl="1">
              <a:buFont typeface="Arial" pitchFamily="34" charset="0"/>
              <a:buChar char="•"/>
            </a:pPr>
            <a:r>
              <a:rPr lang="en-US" sz="1200" b="0" dirty="0"/>
              <a:t>    No cracked or missing ribs </a:t>
            </a:r>
          </a:p>
          <a:p>
            <a:pPr lvl="1">
              <a:buFont typeface="Arial" pitchFamily="34" charset="0"/>
              <a:buChar char="•"/>
            </a:pPr>
            <a:r>
              <a:rPr lang="en-US" sz="1200" b="0" dirty="0"/>
              <a:t>    Nothing broken or hanging down</a:t>
            </a:r>
          </a:p>
        </p:txBody>
      </p:sp>
      <p:sp>
        <p:nvSpPr>
          <p:cNvPr id="8" name="Text Placeholder 7"/>
          <p:cNvSpPr>
            <a:spLocks noGrp="1"/>
          </p:cNvSpPr>
          <p:nvPr>
            <p:ph type="body" sz="quarter" idx="3"/>
          </p:nvPr>
        </p:nvSpPr>
        <p:spPr/>
        <p:txBody>
          <a:bodyPr>
            <a:normAutofit fontScale="92500" lnSpcReduction="20000"/>
          </a:bodyPr>
          <a:lstStyle/>
          <a:p>
            <a:pPr>
              <a:buFont typeface="Wingdings" pitchFamily="2" charset="2"/>
              <a:buChar char="q"/>
            </a:pPr>
            <a:r>
              <a:rPr lang="en-US" sz="1600" dirty="0"/>
              <a:t>    Frame Rear</a:t>
            </a:r>
          </a:p>
          <a:p>
            <a:pPr lvl="1">
              <a:buFont typeface="Arial" pitchFamily="34" charset="0"/>
              <a:buChar char="•"/>
            </a:pPr>
            <a:r>
              <a:rPr lang="en-US" sz="800" b="0" dirty="0"/>
              <a:t>    </a:t>
            </a:r>
            <a:r>
              <a:rPr lang="en-US" sz="1200" b="0" dirty="0"/>
              <a:t>No broken or missing ribs  nothing hanging down</a:t>
            </a:r>
          </a:p>
          <a:p>
            <a:pPr lvl="1">
              <a:buFont typeface="Arial" pitchFamily="34" charset="0"/>
              <a:buChar char="•"/>
            </a:pPr>
            <a:r>
              <a:rPr lang="en-US" sz="1200" b="0" dirty="0"/>
              <a:t>    Sliding frame not broke, tight and secure</a:t>
            </a:r>
          </a:p>
        </p:txBody>
      </p:sp>
      <p:pic>
        <p:nvPicPr>
          <p:cNvPr id="6146" name="Picture 2" descr="E:\100_0655.JPG"/>
          <p:cNvPicPr>
            <a:picLocks noGrp="1" noChangeAspect="1" noChangeArrowheads="1"/>
          </p:cNvPicPr>
          <p:nvPr>
            <p:ph sz="half" idx="2"/>
          </p:nvPr>
        </p:nvPicPr>
        <p:blipFill>
          <a:blip r:embed="rId2" cstate="print"/>
          <a:srcRect/>
          <a:stretch>
            <a:fillRect/>
          </a:stretch>
        </p:blipFill>
        <p:spPr bwMode="auto">
          <a:xfrm>
            <a:off x="457200" y="2635448"/>
            <a:ext cx="3962400" cy="3030141"/>
          </a:xfrm>
          <a:prstGeom prst="rect">
            <a:avLst/>
          </a:prstGeom>
          <a:noFill/>
        </p:spPr>
      </p:pic>
      <p:pic>
        <p:nvPicPr>
          <p:cNvPr id="6147" name="Picture 3" descr="E:\100_0656.JPG"/>
          <p:cNvPicPr>
            <a:picLocks noGrp="1" noChangeAspect="1" noChangeArrowheads="1"/>
          </p:cNvPicPr>
          <p:nvPr>
            <p:ph sz="quarter" idx="4"/>
          </p:nvPr>
        </p:nvPicPr>
        <p:blipFill>
          <a:blip r:embed="rId3" cstate="print"/>
          <a:srcRect/>
          <a:stretch>
            <a:fillRect/>
          </a:stretch>
        </p:blipFill>
        <p:spPr bwMode="auto">
          <a:xfrm>
            <a:off x="4724400" y="2634853"/>
            <a:ext cx="3962400" cy="3031331"/>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1">
              <a:lumMod val="40000"/>
              <a:lumOff val="60000"/>
            </a:schemeClr>
          </a:solidFill>
        </p:spPr>
        <p:txBody>
          <a:bodyPr>
            <a:normAutofit/>
          </a:bodyPr>
          <a:lstStyle/>
          <a:p>
            <a:pPr algn="ctr"/>
            <a:r>
              <a:rPr lang="en-US" sz="3200" dirty="0"/>
              <a:t>Step # 20</a:t>
            </a:r>
            <a:br>
              <a:rPr lang="en-US" sz="3200" dirty="0"/>
            </a:br>
            <a:r>
              <a:rPr lang="en-US" sz="3200" dirty="0"/>
              <a:t>Trailer Brakes</a:t>
            </a:r>
          </a:p>
        </p:txBody>
      </p:sp>
      <p:sp>
        <p:nvSpPr>
          <p:cNvPr id="7" name="Text Placeholder 6"/>
          <p:cNvSpPr>
            <a:spLocks noGrp="1"/>
          </p:cNvSpPr>
          <p:nvPr>
            <p:ph type="body" sz="half" idx="2"/>
          </p:nvPr>
        </p:nvSpPr>
        <p:spPr/>
        <p:txBody>
          <a:bodyPr>
            <a:normAutofit lnSpcReduction="10000"/>
          </a:bodyPr>
          <a:lstStyle/>
          <a:p>
            <a:pPr>
              <a:buFont typeface="Wingdings" pitchFamily="2" charset="2"/>
              <a:buChar char="q"/>
            </a:pPr>
            <a:endParaRPr lang="en-US" sz="1600" b="1" dirty="0"/>
          </a:p>
          <a:p>
            <a:pPr>
              <a:buFont typeface="Wingdings" pitchFamily="2" charset="2"/>
              <a:buChar char="q"/>
            </a:pPr>
            <a:r>
              <a:rPr lang="en-US" sz="1600" b="1" dirty="0"/>
              <a:t>   Lines &amp; Hoses</a:t>
            </a:r>
          </a:p>
          <a:p>
            <a:pPr lvl="1">
              <a:buFont typeface="Arial" pitchFamily="34" charset="0"/>
              <a:buChar char="•"/>
            </a:pPr>
            <a:r>
              <a:rPr lang="en-US" dirty="0"/>
              <a:t>  </a:t>
            </a:r>
            <a:r>
              <a:rPr lang="en-US" sz="1400" dirty="0"/>
              <a:t> Tight secure not rubbing against anything</a:t>
            </a:r>
          </a:p>
          <a:p>
            <a:pPr lvl="1">
              <a:buFont typeface="Arial" pitchFamily="34" charset="0"/>
              <a:buChar char="•"/>
            </a:pPr>
            <a:r>
              <a:rPr lang="en-US" sz="1400" dirty="0"/>
              <a:t>   No sign of leaks</a:t>
            </a:r>
          </a:p>
          <a:p>
            <a:pPr lvl="1">
              <a:buFont typeface="Arial" pitchFamily="34" charset="0"/>
              <a:buChar char="•"/>
            </a:pPr>
            <a:endParaRPr lang="en-US" dirty="0"/>
          </a:p>
          <a:p>
            <a:pPr>
              <a:buFont typeface="Wingdings" pitchFamily="2" charset="2"/>
              <a:buChar char="q"/>
            </a:pPr>
            <a:r>
              <a:rPr lang="en-US" b="1" dirty="0"/>
              <a:t>  </a:t>
            </a:r>
            <a:r>
              <a:rPr lang="en-US" sz="1600" b="1" dirty="0"/>
              <a:t> Chamber</a:t>
            </a:r>
          </a:p>
          <a:p>
            <a:pPr lvl="1">
              <a:buFont typeface="Arial" pitchFamily="34" charset="0"/>
              <a:buChar char="•"/>
            </a:pPr>
            <a:r>
              <a:rPr lang="en-US" dirty="0"/>
              <a:t>  </a:t>
            </a:r>
            <a:r>
              <a:rPr lang="en-US" sz="1400" dirty="0"/>
              <a:t>No loose or missing hardware</a:t>
            </a:r>
          </a:p>
          <a:p>
            <a:pPr lvl="1">
              <a:buFont typeface="Arial" pitchFamily="34" charset="0"/>
              <a:buChar char="•"/>
            </a:pPr>
            <a:r>
              <a:rPr lang="en-US" sz="1400" dirty="0"/>
              <a:t>   No sign of leaks</a:t>
            </a:r>
          </a:p>
          <a:p>
            <a:pPr lvl="1">
              <a:buFont typeface="Arial" pitchFamily="34" charset="0"/>
              <a:buChar char="•"/>
            </a:pPr>
            <a:endParaRPr lang="en-US" dirty="0"/>
          </a:p>
          <a:p>
            <a:pPr>
              <a:buFont typeface="Wingdings" pitchFamily="2" charset="2"/>
              <a:buChar char="q"/>
            </a:pPr>
            <a:r>
              <a:rPr lang="en-US" b="1" dirty="0"/>
              <a:t>   </a:t>
            </a:r>
            <a:r>
              <a:rPr lang="en-US" sz="1600" b="1" dirty="0"/>
              <a:t>Slack Adjuster / Push Rod</a:t>
            </a:r>
          </a:p>
          <a:p>
            <a:pPr lvl="1">
              <a:buFont typeface="Arial" pitchFamily="34" charset="0"/>
              <a:buChar char="•"/>
            </a:pPr>
            <a:r>
              <a:rPr lang="en-US" dirty="0"/>
              <a:t>   </a:t>
            </a:r>
            <a:r>
              <a:rPr lang="en-US" sz="1400" dirty="0"/>
              <a:t>Hardware is secure</a:t>
            </a:r>
          </a:p>
          <a:p>
            <a:pPr lvl="1">
              <a:buFont typeface="Arial" pitchFamily="34" charset="0"/>
              <a:buChar char="•"/>
            </a:pPr>
            <a:r>
              <a:rPr lang="en-US" sz="1400" dirty="0"/>
              <a:t>   Push rod not bent</a:t>
            </a:r>
          </a:p>
          <a:p>
            <a:pPr lvl="1">
              <a:buFont typeface="Arial" pitchFamily="34" charset="0"/>
              <a:buChar char="•"/>
            </a:pPr>
            <a:r>
              <a:rPr lang="en-US" sz="1400" dirty="0"/>
              <a:t>  1 “ play</a:t>
            </a:r>
          </a:p>
          <a:p>
            <a:pPr lvl="1">
              <a:buFont typeface="Arial" pitchFamily="34" charset="0"/>
              <a:buChar char="•"/>
            </a:pPr>
            <a:endParaRPr lang="en-US" dirty="0"/>
          </a:p>
          <a:p>
            <a:pPr>
              <a:buFont typeface="Wingdings" pitchFamily="2" charset="2"/>
              <a:buChar char="q"/>
            </a:pPr>
            <a:r>
              <a:rPr lang="en-US" b="1" dirty="0"/>
              <a:t>   </a:t>
            </a:r>
            <a:r>
              <a:rPr lang="en-US" sz="1600" b="1" dirty="0"/>
              <a:t>Drum / Shoes</a:t>
            </a:r>
          </a:p>
          <a:p>
            <a:pPr lvl="1">
              <a:buFont typeface="Arial" pitchFamily="34" charset="0"/>
              <a:buChar char="•"/>
            </a:pPr>
            <a:r>
              <a:rPr lang="en-US" b="1" dirty="0"/>
              <a:t>   </a:t>
            </a:r>
            <a:r>
              <a:rPr lang="en-US" sz="1400" dirty="0"/>
              <a:t>No oil in drum</a:t>
            </a:r>
          </a:p>
          <a:p>
            <a:pPr lvl="1">
              <a:buFont typeface="Arial" pitchFamily="34" charset="0"/>
              <a:buChar char="•"/>
            </a:pPr>
            <a:r>
              <a:rPr lang="en-US" sz="1400" dirty="0"/>
              <a:t>  No excessive  wear</a:t>
            </a:r>
          </a:p>
          <a:p>
            <a:pPr lvl="1">
              <a:buFont typeface="Arial" pitchFamily="34" charset="0"/>
              <a:buChar char="•"/>
            </a:pPr>
            <a:r>
              <a:rPr lang="en-US" sz="1400" dirty="0"/>
              <a:t>  No cracks, not discolored </a:t>
            </a:r>
          </a:p>
        </p:txBody>
      </p:sp>
      <p:pic>
        <p:nvPicPr>
          <p:cNvPr id="8194" name="Picture 2" descr="E:\100_0657.JPG"/>
          <p:cNvPicPr>
            <a:picLocks noGrp="1" noChangeAspect="1" noChangeArrowheads="1"/>
          </p:cNvPicPr>
          <p:nvPr>
            <p:ph idx="1"/>
          </p:nvPr>
        </p:nvPicPr>
        <p:blipFill>
          <a:blip r:embed="rId2" cstate="print"/>
          <a:srcRect/>
          <a:stretch>
            <a:fillRect/>
          </a:stretch>
        </p:blipFill>
        <p:spPr bwMode="auto">
          <a:xfrm>
            <a:off x="3810000" y="304801"/>
            <a:ext cx="4876800" cy="2895600"/>
          </a:xfrm>
          <a:prstGeom prst="rect">
            <a:avLst/>
          </a:prstGeom>
          <a:noFill/>
        </p:spPr>
      </p:pic>
      <p:pic>
        <p:nvPicPr>
          <p:cNvPr id="8195" name="Picture 3" descr="E:\100_0658.JPG"/>
          <p:cNvPicPr>
            <a:picLocks noChangeAspect="1" noChangeArrowheads="1"/>
          </p:cNvPicPr>
          <p:nvPr/>
        </p:nvPicPr>
        <p:blipFill>
          <a:blip r:embed="rId3" cstate="print"/>
          <a:srcRect/>
          <a:stretch>
            <a:fillRect/>
          </a:stretch>
        </p:blipFill>
        <p:spPr bwMode="auto">
          <a:xfrm>
            <a:off x="3810000" y="3581400"/>
            <a:ext cx="4876800" cy="2590800"/>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44562"/>
          </a:xfrm>
          <a:solidFill>
            <a:schemeClr val="accent1">
              <a:lumMod val="40000"/>
              <a:lumOff val="60000"/>
            </a:schemeClr>
          </a:solidFill>
        </p:spPr>
        <p:txBody>
          <a:bodyPr>
            <a:normAutofit fontScale="90000"/>
          </a:bodyPr>
          <a:lstStyle/>
          <a:p>
            <a:r>
              <a:rPr lang="en-US" sz="2800" b="1" dirty="0"/>
              <a:t>Step # 21</a:t>
            </a:r>
            <a:br>
              <a:rPr lang="en-US" sz="2800" b="1" dirty="0"/>
            </a:br>
            <a:r>
              <a:rPr lang="en-US" sz="2800" b="1" dirty="0"/>
              <a:t>Trailer Suspension </a:t>
            </a:r>
          </a:p>
        </p:txBody>
      </p:sp>
      <p:sp>
        <p:nvSpPr>
          <p:cNvPr id="6" name="Text Placeholder 5"/>
          <p:cNvSpPr>
            <a:spLocks noGrp="1"/>
          </p:cNvSpPr>
          <p:nvPr>
            <p:ph type="body" idx="1"/>
          </p:nvPr>
        </p:nvSpPr>
        <p:spPr>
          <a:xfrm>
            <a:off x="457200" y="1295400"/>
            <a:ext cx="4040188" cy="879475"/>
          </a:xfrm>
        </p:spPr>
        <p:txBody>
          <a:bodyPr>
            <a:normAutofit/>
          </a:bodyPr>
          <a:lstStyle/>
          <a:p>
            <a:pPr>
              <a:buFont typeface="Wingdings" pitchFamily="2" charset="2"/>
              <a:buChar char="q"/>
            </a:pPr>
            <a:r>
              <a:rPr lang="en-US" sz="1400" dirty="0"/>
              <a:t>    Leaf Springs</a:t>
            </a:r>
          </a:p>
          <a:p>
            <a:pPr lvl="1">
              <a:buFont typeface="Arial" pitchFamily="34" charset="0"/>
              <a:buChar char="•"/>
            </a:pPr>
            <a:r>
              <a:rPr lang="en-US" sz="1000" b="0" dirty="0"/>
              <a:t>    </a:t>
            </a:r>
            <a:r>
              <a:rPr lang="en-US" sz="1200" b="0" dirty="0"/>
              <a:t>Not cracked or broken</a:t>
            </a:r>
            <a:r>
              <a:rPr lang="en-US" sz="1200" dirty="0"/>
              <a:t>  </a:t>
            </a:r>
          </a:p>
          <a:p>
            <a:pPr lvl="1">
              <a:buFont typeface="Arial" pitchFamily="34" charset="0"/>
              <a:buChar char="•"/>
            </a:pPr>
            <a:r>
              <a:rPr lang="en-US" sz="1200" dirty="0"/>
              <a:t>   </a:t>
            </a:r>
            <a:r>
              <a:rPr lang="en-US" sz="1200" b="0" dirty="0"/>
              <a:t>U – bolts tight no sign of slipping  </a:t>
            </a:r>
          </a:p>
        </p:txBody>
      </p:sp>
      <p:sp>
        <p:nvSpPr>
          <p:cNvPr id="8" name="Text Placeholder 7"/>
          <p:cNvSpPr>
            <a:spLocks noGrp="1"/>
          </p:cNvSpPr>
          <p:nvPr>
            <p:ph type="body" sz="quarter" idx="3"/>
          </p:nvPr>
        </p:nvSpPr>
        <p:spPr>
          <a:xfrm>
            <a:off x="4645025" y="1295400"/>
            <a:ext cx="4041775" cy="879475"/>
          </a:xfrm>
        </p:spPr>
        <p:txBody>
          <a:bodyPr>
            <a:normAutofit/>
          </a:bodyPr>
          <a:lstStyle/>
          <a:p>
            <a:pPr>
              <a:buFont typeface="Wingdings" pitchFamily="2" charset="2"/>
              <a:buChar char="q"/>
            </a:pPr>
            <a:r>
              <a:rPr lang="en-US" sz="1400" dirty="0"/>
              <a:t>    Front and Rear Spring Mounts</a:t>
            </a:r>
          </a:p>
          <a:p>
            <a:pPr lvl="1">
              <a:buFont typeface="Arial" pitchFamily="34" charset="0"/>
              <a:buChar char="•"/>
            </a:pPr>
            <a:r>
              <a:rPr lang="en-US" sz="1000" b="0" dirty="0"/>
              <a:t>    </a:t>
            </a:r>
            <a:r>
              <a:rPr lang="en-US" sz="1200" b="0" dirty="0"/>
              <a:t>Mounts and torque rod secured not loose or worn</a:t>
            </a:r>
          </a:p>
          <a:p>
            <a:pPr lvl="1">
              <a:buFont typeface="Arial" pitchFamily="34" charset="0"/>
              <a:buChar char="•"/>
            </a:pPr>
            <a:r>
              <a:rPr lang="en-US" sz="1200" b="0" dirty="0"/>
              <a:t>    </a:t>
            </a:r>
            <a:r>
              <a:rPr lang="en-US" sz="1200" dirty="0"/>
              <a:t>Note : </a:t>
            </a:r>
            <a:r>
              <a:rPr lang="en-US" sz="1200" b="0" dirty="0"/>
              <a:t>Rear mount it is a equalizer</a:t>
            </a:r>
          </a:p>
        </p:txBody>
      </p:sp>
      <p:pic>
        <p:nvPicPr>
          <p:cNvPr id="9218" name="Picture 2" descr="E:\100_0659.JPG"/>
          <p:cNvPicPr>
            <a:picLocks noGrp="1" noChangeAspect="1" noChangeArrowheads="1"/>
          </p:cNvPicPr>
          <p:nvPr>
            <p:ph sz="half" idx="2"/>
          </p:nvPr>
        </p:nvPicPr>
        <p:blipFill>
          <a:blip r:embed="rId2" cstate="print"/>
          <a:srcRect/>
          <a:stretch>
            <a:fillRect/>
          </a:stretch>
        </p:blipFill>
        <p:spPr bwMode="auto">
          <a:xfrm>
            <a:off x="457200" y="2286001"/>
            <a:ext cx="4040188" cy="1981200"/>
          </a:xfrm>
          <a:prstGeom prst="rect">
            <a:avLst/>
          </a:prstGeom>
          <a:noFill/>
        </p:spPr>
      </p:pic>
      <p:pic>
        <p:nvPicPr>
          <p:cNvPr id="9219" name="Picture 3" descr="E:\100_0660.JPG"/>
          <p:cNvPicPr>
            <a:picLocks noChangeAspect="1" noChangeArrowheads="1"/>
          </p:cNvPicPr>
          <p:nvPr/>
        </p:nvPicPr>
        <p:blipFill>
          <a:blip r:embed="rId3" cstate="print"/>
          <a:srcRect/>
          <a:stretch>
            <a:fillRect/>
          </a:stretch>
        </p:blipFill>
        <p:spPr bwMode="auto">
          <a:xfrm>
            <a:off x="381001" y="4495800"/>
            <a:ext cx="4114800" cy="1905000"/>
          </a:xfrm>
          <a:prstGeom prst="rect">
            <a:avLst/>
          </a:prstGeom>
          <a:noFill/>
        </p:spPr>
      </p:pic>
      <p:pic>
        <p:nvPicPr>
          <p:cNvPr id="9220" name="Picture 4" descr="E:\100_0661.JPG"/>
          <p:cNvPicPr>
            <a:picLocks noGrp="1" noChangeAspect="1" noChangeArrowheads="1"/>
          </p:cNvPicPr>
          <p:nvPr>
            <p:ph sz="quarter" idx="4"/>
          </p:nvPr>
        </p:nvPicPr>
        <p:blipFill>
          <a:blip r:embed="rId4" cstate="print"/>
          <a:srcRect/>
          <a:stretch>
            <a:fillRect/>
          </a:stretch>
        </p:blipFill>
        <p:spPr bwMode="auto">
          <a:xfrm>
            <a:off x="4645025" y="2286000"/>
            <a:ext cx="4041775" cy="1981199"/>
          </a:xfrm>
          <a:prstGeom prst="rect">
            <a:avLst/>
          </a:prstGeom>
          <a:noFill/>
        </p:spPr>
      </p:pic>
      <p:pic>
        <p:nvPicPr>
          <p:cNvPr id="9221" name="Picture 5" descr="E:\100_0666.JPG"/>
          <p:cNvPicPr>
            <a:picLocks noChangeAspect="1" noChangeArrowheads="1"/>
          </p:cNvPicPr>
          <p:nvPr/>
        </p:nvPicPr>
        <p:blipFill>
          <a:blip r:embed="rId5" cstate="print"/>
          <a:srcRect/>
          <a:stretch>
            <a:fillRect/>
          </a:stretch>
        </p:blipFill>
        <p:spPr bwMode="auto">
          <a:xfrm>
            <a:off x="4648200" y="4495800"/>
            <a:ext cx="4038600" cy="19050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3050"/>
            <a:ext cx="3581400" cy="1162050"/>
          </a:xfrm>
          <a:solidFill>
            <a:schemeClr val="accent1">
              <a:lumMod val="40000"/>
              <a:lumOff val="60000"/>
            </a:schemeClr>
          </a:solidFill>
        </p:spPr>
        <p:txBody>
          <a:bodyPr>
            <a:normAutofit fontScale="90000"/>
          </a:bodyPr>
          <a:lstStyle/>
          <a:p>
            <a:pPr algn="ctr"/>
            <a:r>
              <a:rPr lang="en-US" sz="3200" dirty="0"/>
              <a:t>Step # 22</a:t>
            </a:r>
            <a:br>
              <a:rPr lang="en-US" sz="3200" dirty="0"/>
            </a:br>
            <a:r>
              <a:rPr lang="en-US" sz="3200" dirty="0"/>
              <a:t>Rims &amp; Tires  (T.O.P.)</a:t>
            </a:r>
          </a:p>
        </p:txBody>
      </p:sp>
      <p:sp>
        <p:nvSpPr>
          <p:cNvPr id="9" name="Text Placeholder 8"/>
          <p:cNvSpPr>
            <a:spLocks noGrp="1"/>
          </p:cNvSpPr>
          <p:nvPr>
            <p:ph type="body" sz="half" idx="2"/>
          </p:nvPr>
        </p:nvSpPr>
        <p:spPr/>
        <p:txBody>
          <a:bodyPr/>
          <a:lstStyle/>
          <a:p>
            <a:pPr>
              <a:buFont typeface="Wingdings" pitchFamily="2" charset="2"/>
              <a:buChar char="q"/>
            </a:pPr>
            <a:endParaRPr lang="en-US" sz="1600" b="1" dirty="0"/>
          </a:p>
          <a:p>
            <a:pPr>
              <a:buFont typeface="Wingdings" pitchFamily="2" charset="2"/>
              <a:buChar char="q"/>
            </a:pPr>
            <a:endParaRPr lang="en-US" sz="1600" b="1" dirty="0"/>
          </a:p>
          <a:p>
            <a:pPr>
              <a:buFont typeface="Wingdings" pitchFamily="2" charset="2"/>
              <a:buChar char="q"/>
            </a:pPr>
            <a:r>
              <a:rPr lang="en-US" sz="1600" b="1" dirty="0"/>
              <a:t>    Inside Rim</a:t>
            </a:r>
          </a:p>
          <a:p>
            <a:pPr lvl="1">
              <a:buFont typeface="Arial" pitchFamily="34" charset="0"/>
              <a:buChar char="•"/>
            </a:pPr>
            <a:r>
              <a:rPr lang="en-US" dirty="0"/>
              <a:t>   </a:t>
            </a:r>
            <a:r>
              <a:rPr lang="en-US" sz="1400" dirty="0"/>
              <a:t>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 &amp; rim properly sealed </a:t>
            </a:r>
          </a:p>
          <a:p>
            <a:pPr lvl="1">
              <a:buFont typeface="Arial" pitchFamily="34" charset="0"/>
              <a:buChar char="•"/>
            </a:pPr>
            <a:endParaRPr lang="en-US" sz="1400" dirty="0"/>
          </a:p>
          <a:p>
            <a:pPr>
              <a:buFont typeface="Wingdings" pitchFamily="2" charset="2"/>
              <a:buChar char="q"/>
            </a:pPr>
            <a:r>
              <a:rPr lang="en-US" sz="1600" dirty="0"/>
              <a:t>    </a:t>
            </a:r>
            <a:r>
              <a:rPr lang="en-US" sz="1600" b="1" dirty="0"/>
              <a:t>Inside Tire</a:t>
            </a:r>
          </a:p>
          <a:p>
            <a:pPr lvl="1">
              <a:buFont typeface="Arial" pitchFamily="34" charset="0"/>
              <a:buChar char="•"/>
            </a:pPr>
            <a:r>
              <a:rPr lang="en-US" dirty="0"/>
              <a:t>   </a:t>
            </a:r>
            <a:r>
              <a:rPr lang="en-US" sz="1400" dirty="0"/>
              <a:t>No cuts</a:t>
            </a:r>
          </a:p>
          <a:p>
            <a:pPr lvl="1">
              <a:buFont typeface="Arial" pitchFamily="34" charset="0"/>
              <a:buChar char="•"/>
            </a:pPr>
            <a:r>
              <a:rPr lang="en-US" sz="1400" dirty="0"/>
              <a:t>   No cracks</a:t>
            </a:r>
          </a:p>
          <a:p>
            <a:pPr lvl="1">
              <a:buFont typeface="Arial" pitchFamily="34" charset="0"/>
              <a:buChar char="•"/>
            </a:pPr>
            <a:r>
              <a:rPr lang="en-US" sz="1400" dirty="0"/>
              <a:t>   No bulges </a:t>
            </a:r>
          </a:p>
          <a:p>
            <a:endParaRPr lang="en-US" dirty="0"/>
          </a:p>
        </p:txBody>
      </p:sp>
      <p:pic>
        <p:nvPicPr>
          <p:cNvPr id="11266" name="Picture 2" descr="E:\100_0662.JPG"/>
          <p:cNvPicPr>
            <a:picLocks noGrp="1" noChangeAspect="1" noChangeArrowheads="1"/>
          </p:cNvPicPr>
          <p:nvPr>
            <p:ph idx="1"/>
          </p:nvPr>
        </p:nvPicPr>
        <p:blipFill>
          <a:blip r:embed="rId2" cstate="print"/>
          <a:srcRect/>
          <a:stretch>
            <a:fillRect/>
          </a:stretch>
        </p:blipFill>
        <p:spPr bwMode="auto">
          <a:xfrm>
            <a:off x="3886200" y="1600200"/>
            <a:ext cx="4800600" cy="42672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22</a:t>
            </a:r>
            <a:br>
              <a:rPr lang="en-US" sz="3200" dirty="0"/>
            </a:br>
            <a:r>
              <a:rPr lang="en-US" sz="3200" dirty="0"/>
              <a:t> Rims &amp; Tires</a:t>
            </a:r>
          </a:p>
        </p:txBody>
      </p:sp>
      <p:sp>
        <p:nvSpPr>
          <p:cNvPr id="4" name="Text Placeholder 3"/>
          <p:cNvSpPr>
            <a:spLocks noGrp="1"/>
          </p:cNvSpPr>
          <p:nvPr>
            <p:ph type="body" sz="half" idx="2"/>
          </p:nvPr>
        </p:nvSpPr>
        <p:spPr/>
        <p:txBody>
          <a:bodyPr/>
          <a:lstStyle/>
          <a:p>
            <a:pPr>
              <a:buFont typeface="Wingdings" pitchFamily="2" charset="2"/>
              <a:buChar char="q"/>
            </a:pPr>
            <a:endParaRPr lang="en-US" sz="1600" b="1" dirty="0"/>
          </a:p>
          <a:p>
            <a:pPr>
              <a:buFont typeface="Wingdings" pitchFamily="2" charset="2"/>
              <a:buChar char="q"/>
            </a:pPr>
            <a:endParaRPr lang="en-US" sz="1600" b="1" dirty="0"/>
          </a:p>
          <a:p>
            <a:pPr>
              <a:buFont typeface="Wingdings" pitchFamily="2" charset="2"/>
              <a:buChar char="q"/>
            </a:pPr>
            <a:r>
              <a:rPr lang="en-US" sz="1600" b="1" dirty="0"/>
              <a:t>    Tire Face ( Both Tires )</a:t>
            </a:r>
          </a:p>
          <a:p>
            <a:pPr lvl="1">
              <a:buFont typeface="Arial" pitchFamily="34" charset="0"/>
              <a:buChar char="•"/>
            </a:pPr>
            <a:r>
              <a:rPr lang="en-US" dirty="0"/>
              <a:t>    </a:t>
            </a:r>
            <a:r>
              <a:rPr lang="en-US" sz="1400" dirty="0"/>
              <a:t>Even wear</a:t>
            </a:r>
          </a:p>
          <a:p>
            <a:pPr lvl="1">
              <a:buFont typeface="Arial" pitchFamily="34" charset="0"/>
              <a:buChar char="•"/>
            </a:pPr>
            <a:r>
              <a:rPr lang="en-US" sz="1400" dirty="0"/>
              <a:t>    Minimum 2/32” available thread</a:t>
            </a:r>
          </a:p>
          <a:p>
            <a:pPr lvl="1">
              <a:buFont typeface="Arial" pitchFamily="34" charset="0"/>
              <a:buChar char="•"/>
            </a:pPr>
            <a:r>
              <a:rPr lang="en-US" sz="1400" dirty="0"/>
              <a:t>    Checked with air gauge 100 P.S.I.</a:t>
            </a:r>
          </a:p>
          <a:p>
            <a:pPr lvl="1">
              <a:buFont typeface="Arial" pitchFamily="34" charset="0"/>
              <a:buChar char="•"/>
            </a:pPr>
            <a:endParaRPr lang="en-US" sz="1400" dirty="0"/>
          </a:p>
          <a:p>
            <a:pPr>
              <a:buFont typeface="Wingdings" pitchFamily="2" charset="2"/>
              <a:buChar char="q"/>
            </a:pPr>
            <a:r>
              <a:rPr lang="en-US" sz="1600" dirty="0"/>
              <a:t>   </a:t>
            </a:r>
            <a:r>
              <a:rPr lang="en-US" sz="1600" b="1" dirty="0"/>
              <a:t>Inner Rims / Spacing</a:t>
            </a:r>
          </a:p>
          <a:p>
            <a:pPr lvl="1">
              <a:buFont typeface="Arial" pitchFamily="34" charset="0"/>
              <a:buChar char="•"/>
            </a:pPr>
            <a:r>
              <a:rPr lang="en-US" sz="1400" dirty="0"/>
              <a:t>     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Tires &amp; rims properly sealed</a:t>
            </a:r>
          </a:p>
          <a:p>
            <a:pPr lvl="1">
              <a:buFont typeface="Arial" pitchFamily="34" charset="0"/>
              <a:buChar char="•"/>
            </a:pPr>
            <a:r>
              <a:rPr lang="en-US" sz="1400" dirty="0"/>
              <a:t>     Budd spacing   </a:t>
            </a:r>
          </a:p>
          <a:p>
            <a:endParaRPr lang="en-US" dirty="0"/>
          </a:p>
        </p:txBody>
      </p:sp>
      <p:pic>
        <p:nvPicPr>
          <p:cNvPr id="12290" name="Picture 2" descr="E:\100_0663.JPG"/>
          <p:cNvPicPr>
            <a:picLocks noGrp="1" noChangeAspect="1" noChangeArrowheads="1"/>
          </p:cNvPicPr>
          <p:nvPr>
            <p:ph idx="1"/>
          </p:nvPr>
        </p:nvPicPr>
        <p:blipFill>
          <a:blip r:embed="rId2" cstate="print"/>
          <a:srcRect/>
          <a:stretch>
            <a:fillRect/>
          </a:stretch>
        </p:blipFill>
        <p:spPr bwMode="auto">
          <a:xfrm>
            <a:off x="3962400" y="1752600"/>
            <a:ext cx="4724400" cy="41148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22</a:t>
            </a:r>
            <a:br>
              <a:rPr lang="en-US" sz="3200" dirty="0"/>
            </a:br>
            <a:r>
              <a:rPr lang="en-US" sz="3200" dirty="0"/>
              <a:t>Rims &amp; Tires </a:t>
            </a:r>
          </a:p>
        </p:txBody>
      </p:sp>
      <p:sp>
        <p:nvSpPr>
          <p:cNvPr id="4" name="Text Placeholder 3"/>
          <p:cNvSpPr>
            <a:spLocks noGrp="1"/>
          </p:cNvSpPr>
          <p:nvPr>
            <p:ph type="body" sz="half" idx="2"/>
          </p:nvPr>
        </p:nvSpPr>
        <p:spPr/>
        <p:txBody>
          <a:bodyPr>
            <a:normAutofit fontScale="92500" lnSpcReduction="20000"/>
          </a:bodyPr>
          <a:lstStyle/>
          <a:p>
            <a:pPr>
              <a:buFont typeface="Wingdings" pitchFamily="2" charset="2"/>
              <a:buChar char="q"/>
            </a:pPr>
            <a:endParaRPr lang="en-US" sz="1600" b="1" dirty="0"/>
          </a:p>
          <a:p>
            <a:pPr>
              <a:buFont typeface="Wingdings" pitchFamily="2" charset="2"/>
              <a:buChar char="q"/>
            </a:pPr>
            <a:r>
              <a:rPr lang="en-US" sz="1600" b="1" dirty="0"/>
              <a:t>   Outside of Tire</a:t>
            </a:r>
          </a:p>
          <a:p>
            <a:pPr lvl="1">
              <a:buFont typeface="Arial" pitchFamily="34" charset="0"/>
              <a:buChar char="•"/>
            </a:pPr>
            <a:r>
              <a:rPr lang="en-US" sz="1400" dirty="0"/>
              <a:t>   No cuts</a:t>
            </a:r>
          </a:p>
          <a:p>
            <a:pPr lvl="1">
              <a:buFont typeface="Arial" pitchFamily="34" charset="0"/>
              <a:buChar char="•"/>
            </a:pPr>
            <a:r>
              <a:rPr lang="en-US" sz="1400" dirty="0"/>
              <a:t>   No cracks</a:t>
            </a:r>
          </a:p>
          <a:p>
            <a:pPr lvl="1">
              <a:buFont typeface="Arial" pitchFamily="34" charset="0"/>
              <a:buChar char="•"/>
            </a:pPr>
            <a:r>
              <a:rPr lang="en-US" sz="1400" dirty="0"/>
              <a:t>    No bulges</a:t>
            </a:r>
          </a:p>
          <a:p>
            <a:pPr lvl="1">
              <a:buFont typeface="Arial" pitchFamily="34" charset="0"/>
              <a:buChar char="•"/>
            </a:pPr>
            <a:r>
              <a:rPr lang="en-US" sz="1400" dirty="0"/>
              <a:t>   Valve stems secure and caped</a:t>
            </a:r>
          </a:p>
          <a:p>
            <a:pPr lvl="1">
              <a:buFont typeface="Arial" pitchFamily="34" charset="0"/>
              <a:buChar char="•"/>
            </a:pPr>
            <a:endParaRPr lang="en-US" sz="1400" dirty="0"/>
          </a:p>
          <a:p>
            <a:pPr>
              <a:buFont typeface="Wingdings" pitchFamily="2" charset="2"/>
              <a:buChar char="q"/>
            </a:pPr>
            <a:r>
              <a:rPr lang="en-US" dirty="0"/>
              <a:t>  </a:t>
            </a:r>
            <a:r>
              <a:rPr lang="en-US" sz="1600" b="1" dirty="0"/>
              <a:t> Rim</a:t>
            </a:r>
          </a:p>
          <a:p>
            <a:pPr lvl="1">
              <a:buFont typeface="Arial" pitchFamily="34" charset="0"/>
              <a:buChar char="•"/>
            </a:pPr>
            <a:r>
              <a:rPr lang="en-US" dirty="0"/>
              <a:t>   </a:t>
            </a:r>
            <a:r>
              <a:rPr lang="en-US" sz="1400" dirty="0"/>
              <a:t>No cracks</a:t>
            </a:r>
          </a:p>
          <a:p>
            <a:pPr lvl="1">
              <a:buFont typeface="Arial" pitchFamily="34" charset="0"/>
              <a:buChar char="•"/>
            </a:pPr>
            <a:r>
              <a:rPr lang="en-US" sz="1400" dirty="0"/>
              <a:t>   Not bent</a:t>
            </a:r>
          </a:p>
          <a:p>
            <a:pPr lvl="1">
              <a:buFont typeface="Arial" pitchFamily="34" charset="0"/>
              <a:buChar char="•"/>
            </a:pPr>
            <a:r>
              <a:rPr lang="en-US" sz="1400" dirty="0"/>
              <a:t>   No welds</a:t>
            </a:r>
          </a:p>
          <a:p>
            <a:pPr lvl="1">
              <a:buFont typeface="Arial" pitchFamily="34" charset="0"/>
              <a:buChar char="•"/>
            </a:pPr>
            <a:r>
              <a:rPr lang="en-US" sz="1400" dirty="0"/>
              <a:t>   Tire &amp; rim properly sealed</a:t>
            </a:r>
          </a:p>
          <a:p>
            <a:pPr lvl="1">
              <a:buFont typeface="Arial" pitchFamily="34" charset="0"/>
              <a:buChar char="•"/>
            </a:pPr>
            <a:endParaRPr lang="en-US" sz="1400" dirty="0"/>
          </a:p>
          <a:p>
            <a:pPr>
              <a:buFont typeface="Wingdings" pitchFamily="2" charset="2"/>
              <a:buChar char="q"/>
            </a:pPr>
            <a:r>
              <a:rPr lang="en-US" sz="1600" b="1" dirty="0"/>
              <a:t>   Lug Nuts</a:t>
            </a:r>
          </a:p>
          <a:p>
            <a:pPr lvl="1">
              <a:buFont typeface="Arial" pitchFamily="34" charset="0"/>
              <a:buChar char="•"/>
            </a:pPr>
            <a:r>
              <a:rPr lang="en-US" dirty="0"/>
              <a:t>   T</a:t>
            </a:r>
            <a:r>
              <a:rPr lang="en-US" sz="1400" dirty="0"/>
              <a:t>ight (No rust or rusty streaks that would signal loose nuts)</a:t>
            </a:r>
          </a:p>
          <a:p>
            <a:pPr lvl="1">
              <a:buFont typeface="Arial" pitchFamily="34" charset="0"/>
              <a:buChar char="•"/>
            </a:pPr>
            <a:endParaRPr lang="en-US" sz="1400" dirty="0"/>
          </a:p>
          <a:p>
            <a:pPr>
              <a:buFont typeface="Wingdings" pitchFamily="2" charset="2"/>
              <a:buChar char="q"/>
            </a:pPr>
            <a:r>
              <a:rPr lang="en-US" sz="1600" b="1" dirty="0"/>
              <a:t>   Hub Cap</a:t>
            </a:r>
          </a:p>
          <a:p>
            <a:pPr lvl="1">
              <a:buFont typeface="Arial" pitchFamily="34" charset="0"/>
              <a:buChar char="•"/>
            </a:pPr>
            <a:r>
              <a:rPr lang="en-US" dirty="0"/>
              <a:t>    Bolts tight</a:t>
            </a:r>
          </a:p>
          <a:p>
            <a:pPr lvl="1">
              <a:buFont typeface="Arial" pitchFamily="34" charset="0"/>
              <a:buChar char="•"/>
            </a:pPr>
            <a:r>
              <a:rPr lang="en-US" dirty="0"/>
              <a:t>    Not leaking </a:t>
            </a:r>
          </a:p>
          <a:p>
            <a:pPr lvl="1">
              <a:buFont typeface="Arial" pitchFamily="34" charset="0"/>
              <a:buChar char="•"/>
            </a:pPr>
            <a:endParaRPr lang="en-US" dirty="0"/>
          </a:p>
          <a:p>
            <a:pPr>
              <a:buFont typeface="Wingdings" pitchFamily="2" charset="2"/>
              <a:buChar char="v"/>
            </a:pPr>
            <a:r>
              <a:rPr lang="en-US" dirty="0"/>
              <a:t> </a:t>
            </a:r>
            <a:r>
              <a:rPr lang="en-US" sz="1700" b="1" dirty="0"/>
              <a:t>Note :   </a:t>
            </a:r>
            <a:r>
              <a:rPr lang="en-US" dirty="0"/>
              <a:t>Trailer hubs can use grease or oil for lubrication! </a:t>
            </a:r>
          </a:p>
        </p:txBody>
      </p:sp>
      <p:pic>
        <p:nvPicPr>
          <p:cNvPr id="13314" name="Picture 2" descr="E:\100_0664.JPG"/>
          <p:cNvPicPr>
            <a:picLocks noGrp="1" noChangeAspect="1" noChangeArrowheads="1"/>
          </p:cNvPicPr>
          <p:nvPr>
            <p:ph idx="1"/>
          </p:nvPr>
        </p:nvPicPr>
        <p:blipFill>
          <a:blip r:embed="rId2" cstate="print"/>
          <a:srcRect/>
          <a:stretch>
            <a:fillRect/>
          </a:stretch>
        </p:blipFill>
        <p:spPr bwMode="auto">
          <a:xfrm>
            <a:off x="3886200" y="1600200"/>
            <a:ext cx="4800600" cy="41148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92288" y="4419600"/>
            <a:ext cx="5486400" cy="947738"/>
          </a:xfrm>
          <a:solidFill>
            <a:schemeClr val="accent1">
              <a:lumMod val="40000"/>
              <a:lumOff val="60000"/>
            </a:schemeClr>
          </a:solidFill>
        </p:spPr>
        <p:txBody>
          <a:bodyPr>
            <a:normAutofit/>
          </a:bodyPr>
          <a:lstStyle/>
          <a:p>
            <a:pPr algn="ctr"/>
            <a:r>
              <a:rPr lang="en-US" sz="2800" dirty="0"/>
              <a:t>Step # 23</a:t>
            </a:r>
            <a:br>
              <a:rPr lang="en-US" sz="2800" dirty="0"/>
            </a:br>
            <a:r>
              <a:rPr lang="en-US" sz="2800" dirty="0"/>
              <a:t>Check Rear Axle Same Way As Front</a:t>
            </a:r>
          </a:p>
        </p:txBody>
      </p:sp>
      <p:sp>
        <p:nvSpPr>
          <p:cNvPr id="7" name="Text Placeholder 6"/>
          <p:cNvSpPr>
            <a:spLocks noGrp="1"/>
          </p:cNvSpPr>
          <p:nvPr>
            <p:ph type="body" sz="half" idx="2"/>
          </p:nvPr>
        </p:nvSpPr>
        <p:spPr/>
        <p:txBody>
          <a:bodyPr/>
          <a:lstStyle/>
          <a:p>
            <a:r>
              <a:rPr lang="en-US" sz="1600" b="1" dirty="0"/>
              <a:t>Note :     This is now optional </a:t>
            </a:r>
            <a:endParaRPr lang="en-US" sz="1600" dirty="0"/>
          </a:p>
          <a:p>
            <a:endParaRPr lang="en-US" dirty="0"/>
          </a:p>
        </p:txBody>
      </p:sp>
      <p:pic>
        <p:nvPicPr>
          <p:cNvPr id="14338" name="Picture 2" descr="E:\100_0665.JPG"/>
          <p:cNvPicPr>
            <a:picLocks noGrp="1" noChangeAspect="1" noChangeArrowheads="1"/>
          </p:cNvPicPr>
          <p:nvPr>
            <p:ph type="pic" idx="1"/>
          </p:nvPr>
        </p:nvPicPr>
        <p:blipFill>
          <a:blip r:embed="rId2" cstate="print"/>
          <a:srcRect/>
          <a:stretch>
            <a:fillRect/>
          </a:stretch>
        </p:blipFill>
        <p:spPr bwMode="auto">
          <a:xfrm>
            <a:off x="1981200" y="685800"/>
            <a:ext cx="5029200" cy="35052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3050"/>
            <a:ext cx="3008313" cy="1403350"/>
          </a:xfrm>
          <a:solidFill>
            <a:schemeClr val="accent1">
              <a:lumMod val="40000"/>
              <a:lumOff val="60000"/>
            </a:schemeClr>
          </a:solidFill>
        </p:spPr>
        <p:txBody>
          <a:bodyPr>
            <a:noAutofit/>
          </a:bodyPr>
          <a:lstStyle/>
          <a:p>
            <a:pPr algn="ctr"/>
            <a:r>
              <a:rPr lang="en-US" sz="2800" dirty="0"/>
              <a:t>Step # 24</a:t>
            </a:r>
            <a:br>
              <a:rPr lang="en-US" sz="2800" dirty="0"/>
            </a:br>
            <a:r>
              <a:rPr lang="en-US" sz="2800" dirty="0"/>
              <a:t> Rear Side of Trailer</a:t>
            </a:r>
          </a:p>
        </p:txBody>
      </p:sp>
      <p:sp>
        <p:nvSpPr>
          <p:cNvPr id="7" name="Text Placeholder 6"/>
          <p:cNvSpPr>
            <a:spLocks noGrp="1"/>
          </p:cNvSpPr>
          <p:nvPr>
            <p:ph type="body" sz="half" idx="2"/>
          </p:nvPr>
        </p:nvSpPr>
        <p:spPr>
          <a:xfrm>
            <a:off x="457200" y="1676400"/>
            <a:ext cx="3008313" cy="4449763"/>
          </a:xfrm>
        </p:spPr>
        <p:txBody>
          <a:bodyPr/>
          <a:lstStyle/>
          <a:p>
            <a:pPr>
              <a:buFont typeface="Wingdings" pitchFamily="2" charset="2"/>
              <a:buChar char="q"/>
            </a:pPr>
            <a:endParaRPr lang="en-US" sz="1600" b="1" dirty="0"/>
          </a:p>
          <a:p>
            <a:pPr>
              <a:buFont typeface="Wingdings" pitchFamily="2" charset="2"/>
              <a:buChar char="q"/>
            </a:pPr>
            <a:r>
              <a:rPr lang="en-US" sz="1600" b="1" dirty="0"/>
              <a:t>    Splash Guards</a:t>
            </a:r>
            <a:r>
              <a:rPr lang="en-US" dirty="0"/>
              <a:t> </a:t>
            </a:r>
          </a:p>
          <a:p>
            <a:pPr lvl="1">
              <a:buFont typeface="Arial" pitchFamily="34" charset="0"/>
              <a:buChar char="•"/>
            </a:pPr>
            <a:r>
              <a:rPr lang="en-US" dirty="0"/>
              <a:t>    Hangers tight and secure</a:t>
            </a:r>
          </a:p>
          <a:p>
            <a:pPr lvl="1">
              <a:buFont typeface="Arial" pitchFamily="34" charset="0"/>
              <a:buChar char="•"/>
            </a:pPr>
            <a:r>
              <a:rPr lang="en-US" dirty="0"/>
              <a:t>    Splash guards in good condition</a:t>
            </a:r>
          </a:p>
          <a:p>
            <a:pPr lvl="1">
              <a:buFont typeface="Arial" pitchFamily="34" charset="0"/>
              <a:buChar char="•"/>
            </a:pPr>
            <a:r>
              <a:rPr lang="en-US" dirty="0"/>
              <a:t>    Guards should be hanging less than 6” from ground  </a:t>
            </a:r>
          </a:p>
          <a:p>
            <a:pPr lvl="1">
              <a:buFont typeface="Arial" pitchFamily="34" charset="0"/>
              <a:buChar char="•"/>
            </a:pPr>
            <a:endParaRPr lang="en-US" dirty="0"/>
          </a:p>
          <a:p>
            <a:pPr>
              <a:buFont typeface="Wingdings" pitchFamily="2" charset="2"/>
              <a:buChar char="q"/>
            </a:pPr>
            <a:r>
              <a:rPr lang="en-US" dirty="0"/>
              <a:t>    </a:t>
            </a:r>
            <a:r>
              <a:rPr lang="en-US" sz="1600" b="1" dirty="0"/>
              <a:t>ABS and rear Clearance Lights</a:t>
            </a:r>
          </a:p>
          <a:p>
            <a:pPr lvl="1">
              <a:buFont typeface="Arial" pitchFamily="34" charset="0"/>
              <a:buChar char="•"/>
            </a:pPr>
            <a:r>
              <a:rPr lang="en-US" dirty="0"/>
              <a:t>    Anti – Lock Brake Service Light secure lens not cracked or missing</a:t>
            </a:r>
          </a:p>
          <a:p>
            <a:pPr lvl="1">
              <a:buFont typeface="Arial" pitchFamily="34" charset="0"/>
              <a:buChar char="•"/>
            </a:pPr>
            <a:r>
              <a:rPr lang="en-US" dirty="0"/>
              <a:t>   Rear clearance light secure lens not cracked or broken </a:t>
            </a:r>
          </a:p>
          <a:p>
            <a:endParaRPr lang="en-US" dirty="0"/>
          </a:p>
        </p:txBody>
      </p:sp>
      <p:pic>
        <p:nvPicPr>
          <p:cNvPr id="15362" name="Picture 2" descr="E:\100_0667.JPG"/>
          <p:cNvPicPr>
            <a:picLocks noGrp="1" noChangeAspect="1" noChangeArrowheads="1"/>
          </p:cNvPicPr>
          <p:nvPr>
            <p:ph idx="1"/>
          </p:nvPr>
        </p:nvPicPr>
        <p:blipFill>
          <a:blip r:embed="rId2" cstate="print"/>
          <a:srcRect/>
          <a:stretch>
            <a:fillRect/>
          </a:stretch>
        </p:blipFill>
        <p:spPr bwMode="auto">
          <a:xfrm>
            <a:off x="3810000" y="457200"/>
            <a:ext cx="4876800" cy="2667000"/>
          </a:xfrm>
          <a:prstGeom prst="rect">
            <a:avLst/>
          </a:prstGeom>
          <a:noFill/>
        </p:spPr>
      </p:pic>
      <p:pic>
        <p:nvPicPr>
          <p:cNvPr id="15363" name="Picture 3" descr="E:\100_0668.JPG"/>
          <p:cNvPicPr>
            <a:picLocks noChangeAspect="1" noChangeArrowheads="1"/>
          </p:cNvPicPr>
          <p:nvPr/>
        </p:nvPicPr>
        <p:blipFill>
          <a:blip r:embed="rId3" cstate="print"/>
          <a:srcRect/>
          <a:stretch>
            <a:fillRect/>
          </a:stretch>
        </p:blipFill>
        <p:spPr bwMode="auto">
          <a:xfrm>
            <a:off x="3810000" y="3352800"/>
            <a:ext cx="4953000" cy="28194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04800"/>
            <a:ext cx="8229600" cy="990600"/>
          </a:xfrm>
          <a:solidFill>
            <a:schemeClr val="accent1">
              <a:lumMod val="40000"/>
              <a:lumOff val="60000"/>
            </a:schemeClr>
          </a:solidFill>
        </p:spPr>
        <p:txBody>
          <a:bodyPr>
            <a:normAutofit fontScale="90000"/>
          </a:bodyPr>
          <a:lstStyle/>
          <a:p>
            <a:r>
              <a:rPr lang="en-US" sz="3200" b="1" dirty="0"/>
              <a:t>Step # 25 </a:t>
            </a:r>
            <a:br>
              <a:rPr lang="en-US" sz="3200" b="1" dirty="0"/>
            </a:br>
            <a:r>
              <a:rPr lang="en-US" sz="3200" b="1" dirty="0"/>
              <a:t>Rear of Trailer</a:t>
            </a:r>
          </a:p>
        </p:txBody>
      </p:sp>
      <p:sp>
        <p:nvSpPr>
          <p:cNvPr id="8" name="Text Placeholder 7"/>
          <p:cNvSpPr>
            <a:spLocks noGrp="1"/>
          </p:cNvSpPr>
          <p:nvPr>
            <p:ph type="body" sz="quarter" idx="3"/>
          </p:nvPr>
        </p:nvSpPr>
        <p:spPr>
          <a:xfrm>
            <a:off x="2819400" y="1387213"/>
            <a:ext cx="4041775" cy="1066800"/>
          </a:xfrm>
        </p:spPr>
        <p:txBody>
          <a:bodyPr>
            <a:normAutofit fontScale="25000" lnSpcReduction="20000"/>
          </a:bodyPr>
          <a:lstStyle/>
          <a:p>
            <a:pPr>
              <a:buFont typeface="Wingdings" pitchFamily="2" charset="2"/>
              <a:buChar char="q"/>
            </a:pPr>
            <a:endParaRPr lang="en-US" sz="1400" dirty="0"/>
          </a:p>
          <a:p>
            <a:pPr>
              <a:buFont typeface="Wingdings" pitchFamily="2" charset="2"/>
              <a:buChar char="q"/>
            </a:pPr>
            <a:endParaRPr lang="en-US" sz="1400" dirty="0"/>
          </a:p>
          <a:p>
            <a:pPr>
              <a:buFont typeface="Wingdings" pitchFamily="2" charset="2"/>
              <a:buChar char="q"/>
            </a:pPr>
            <a:r>
              <a:rPr lang="en-US" sz="5600" dirty="0"/>
              <a:t>    Tail / License Plate Lights</a:t>
            </a:r>
          </a:p>
          <a:p>
            <a:pPr lvl="1">
              <a:buFont typeface="Arial" pitchFamily="34" charset="0"/>
              <a:buChar char="•"/>
            </a:pPr>
            <a:r>
              <a:rPr lang="en-US" sz="4800" b="0" dirty="0"/>
              <a:t>    Lights in place no cracked or broken lens</a:t>
            </a:r>
          </a:p>
          <a:p>
            <a:pPr>
              <a:buFont typeface="Wingdings" pitchFamily="2" charset="2"/>
              <a:buChar char="q"/>
            </a:pPr>
            <a:endParaRPr lang="en-US" sz="4000" dirty="0"/>
          </a:p>
          <a:p>
            <a:pPr>
              <a:buFont typeface="Wingdings" pitchFamily="2" charset="2"/>
              <a:buChar char="q"/>
            </a:pPr>
            <a:r>
              <a:rPr lang="en-US" sz="5600" dirty="0"/>
              <a:t>    ICC Bumper / License Plate</a:t>
            </a:r>
          </a:p>
          <a:p>
            <a:pPr lvl="1">
              <a:buFont typeface="Arial" pitchFamily="34" charset="0"/>
              <a:buChar char="•"/>
            </a:pPr>
            <a:r>
              <a:rPr lang="en-US" sz="4800" b="0" dirty="0"/>
              <a:t>    Secure no missing hardware</a:t>
            </a:r>
          </a:p>
          <a:p>
            <a:pPr lvl="1">
              <a:buFont typeface="Arial" pitchFamily="34" charset="0"/>
              <a:buChar char="•"/>
            </a:pPr>
            <a:endParaRPr lang="en-US" sz="1200" b="0" dirty="0"/>
          </a:p>
        </p:txBody>
      </p:sp>
      <p:pic>
        <p:nvPicPr>
          <p:cNvPr id="6" name="Content Placeholder 5" descr="A picture containing outdoor, grass, ground, road&#10;&#10;Description automatically generated">
            <a:extLst>
              <a:ext uri="{FF2B5EF4-FFF2-40B4-BE49-F238E27FC236}">
                <a16:creationId xmlns:a16="http://schemas.microsoft.com/office/drawing/2014/main" id="{E8994B32-ABFF-4847-94E5-733A3888E9B5}"/>
              </a:ext>
            </a:extLst>
          </p:cNvPr>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1427873" y="2476794"/>
            <a:ext cx="6288254" cy="4178513"/>
          </a:xfr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1">
              <a:lumMod val="40000"/>
              <a:lumOff val="60000"/>
            </a:schemeClr>
          </a:solidFill>
        </p:spPr>
        <p:txBody>
          <a:bodyPr>
            <a:normAutofit/>
          </a:bodyPr>
          <a:lstStyle/>
          <a:p>
            <a:pPr algn="ctr"/>
            <a:r>
              <a:rPr lang="en-US" sz="2800" dirty="0"/>
              <a:t>Step # 26</a:t>
            </a:r>
            <a:br>
              <a:rPr lang="en-US" sz="2800" dirty="0"/>
            </a:br>
            <a:r>
              <a:rPr lang="en-US" sz="2800" dirty="0"/>
              <a:t>Right Side Of Truck </a:t>
            </a:r>
          </a:p>
        </p:txBody>
      </p:sp>
      <p:sp>
        <p:nvSpPr>
          <p:cNvPr id="9" name="Text Placeholder 8"/>
          <p:cNvSpPr>
            <a:spLocks noGrp="1"/>
          </p:cNvSpPr>
          <p:nvPr>
            <p:ph type="body" sz="half" idx="2"/>
          </p:nvPr>
        </p:nvSpPr>
        <p:spPr/>
        <p:txBody>
          <a:bodyPr/>
          <a:lstStyle/>
          <a:p>
            <a:endParaRPr lang="en-US" dirty="0"/>
          </a:p>
          <a:p>
            <a:pPr>
              <a:buFont typeface="Wingdings" pitchFamily="2" charset="2"/>
              <a:buChar char="ü"/>
            </a:pPr>
            <a:r>
              <a:rPr lang="en-US" dirty="0"/>
              <a:t>    At this point you have to decide how to check the right side.  If it is the same, you can say you would check it the same way as you checked the left side.  If there is any differences you will only have to explain them and how you would check them.  Example: side doors on a refrigerated trailer.</a:t>
            </a:r>
          </a:p>
          <a:p>
            <a:pPr>
              <a:buFont typeface="Wingdings" pitchFamily="2" charset="2"/>
              <a:buChar char="ü"/>
            </a:pPr>
            <a:endParaRPr lang="en-US" dirty="0"/>
          </a:p>
          <a:p>
            <a:pPr>
              <a:buFont typeface="Wingdings" pitchFamily="2" charset="2"/>
              <a:buChar char="ü"/>
            </a:pPr>
            <a:r>
              <a:rPr lang="en-US" dirty="0"/>
              <a:t>    </a:t>
            </a:r>
            <a:r>
              <a:rPr lang="en-US" b="1" dirty="0"/>
              <a:t>Note : </a:t>
            </a:r>
            <a:r>
              <a:rPr lang="en-US" dirty="0"/>
              <a:t>You are now finished outside the truck     </a:t>
            </a:r>
          </a:p>
        </p:txBody>
      </p:sp>
      <p:pic>
        <p:nvPicPr>
          <p:cNvPr id="5" name="Content Placeholder 4" descr="A picture containing sky, outdoor, ground, truck&#10;&#10;Description automatically generated">
            <a:extLst>
              <a:ext uri="{FF2B5EF4-FFF2-40B4-BE49-F238E27FC236}">
                <a16:creationId xmlns:a16="http://schemas.microsoft.com/office/drawing/2014/main" id="{86DBFBD9-D629-498A-8C8E-E425EFB0ED7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501240"/>
            <a:ext cx="5111750" cy="3396732"/>
          </a:xfr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27</a:t>
            </a:r>
            <a:br>
              <a:rPr lang="en-US" sz="3200" dirty="0"/>
            </a:br>
            <a:r>
              <a:rPr lang="en-US" sz="3200" dirty="0"/>
              <a:t>All Lights</a:t>
            </a:r>
          </a:p>
        </p:txBody>
      </p:sp>
      <p:sp>
        <p:nvSpPr>
          <p:cNvPr id="4" name="Text Placeholder 3"/>
          <p:cNvSpPr>
            <a:spLocks noGrp="1"/>
          </p:cNvSpPr>
          <p:nvPr>
            <p:ph type="body" sz="half" idx="2"/>
          </p:nvPr>
        </p:nvSpPr>
        <p:spPr/>
        <p:txBody>
          <a:bodyPr>
            <a:normAutofit fontScale="92500" lnSpcReduction="10000"/>
          </a:bodyPr>
          <a:lstStyle/>
          <a:p>
            <a:endParaRPr lang="en-US" dirty="0"/>
          </a:p>
          <a:p>
            <a:pPr>
              <a:buFont typeface="Wingdings" pitchFamily="2" charset="2"/>
              <a:buChar char="ü"/>
            </a:pPr>
            <a:r>
              <a:rPr lang="en-US" dirty="0"/>
              <a:t>    Climb in the truck and put the key in the ignition switch, turn both light switches on.  Close the door and roll the window down.  Do not crank the engine.  You will have to yell out the window as you run through the  different  lights.  The examiner will check the lights for you starting at the rear of the truck. </a:t>
            </a:r>
          </a:p>
          <a:p>
            <a:pPr>
              <a:buFont typeface="Wingdings" pitchFamily="2" charset="2"/>
              <a:buChar char="ü"/>
            </a:pPr>
            <a:endParaRPr lang="en-US" dirty="0"/>
          </a:p>
          <a:p>
            <a:pPr>
              <a:buFont typeface="Wingdings" pitchFamily="2" charset="2"/>
              <a:buChar char="q"/>
            </a:pPr>
            <a:r>
              <a:rPr lang="en-US" b="1" dirty="0"/>
              <a:t>    Rear of Truck</a:t>
            </a:r>
          </a:p>
          <a:p>
            <a:pPr lvl="1">
              <a:buFont typeface="Arial" pitchFamily="34" charset="0"/>
              <a:buChar char="•"/>
            </a:pPr>
            <a:r>
              <a:rPr lang="en-US" dirty="0"/>
              <a:t>    Clearance / Running</a:t>
            </a:r>
          </a:p>
          <a:p>
            <a:pPr lvl="1">
              <a:buFont typeface="Arial" pitchFamily="34" charset="0"/>
              <a:buChar char="•"/>
            </a:pPr>
            <a:r>
              <a:rPr lang="en-US" dirty="0"/>
              <a:t>    Left turn</a:t>
            </a:r>
          </a:p>
          <a:p>
            <a:pPr lvl="1">
              <a:buFont typeface="Arial" pitchFamily="34" charset="0"/>
              <a:buChar char="•"/>
            </a:pPr>
            <a:r>
              <a:rPr lang="en-US" dirty="0"/>
              <a:t>    Right turn</a:t>
            </a:r>
          </a:p>
          <a:p>
            <a:pPr lvl="1">
              <a:buFont typeface="Arial" pitchFamily="34" charset="0"/>
              <a:buChar char="•"/>
            </a:pPr>
            <a:r>
              <a:rPr lang="en-US" dirty="0"/>
              <a:t>    Hazard</a:t>
            </a:r>
          </a:p>
          <a:p>
            <a:pPr lvl="1">
              <a:buFont typeface="Arial" pitchFamily="34" charset="0"/>
              <a:buChar char="•"/>
            </a:pPr>
            <a:r>
              <a:rPr lang="en-US" dirty="0"/>
              <a:t>    Brake</a:t>
            </a:r>
          </a:p>
          <a:p>
            <a:pPr lvl="1">
              <a:buFont typeface="Arial" pitchFamily="34" charset="0"/>
              <a:buChar char="•"/>
            </a:pPr>
            <a:endParaRPr lang="en-US" dirty="0"/>
          </a:p>
          <a:p>
            <a:pPr>
              <a:buFont typeface="Wingdings" pitchFamily="2" charset="2"/>
              <a:buChar char="q"/>
            </a:pPr>
            <a:r>
              <a:rPr lang="en-US" b="1" dirty="0"/>
              <a:t>    Front of Truck</a:t>
            </a:r>
          </a:p>
          <a:p>
            <a:pPr lvl="1">
              <a:buFont typeface="Arial" pitchFamily="34" charset="0"/>
              <a:buChar char="•"/>
            </a:pPr>
            <a:r>
              <a:rPr lang="en-US" dirty="0"/>
              <a:t>   Clearance / Running</a:t>
            </a:r>
          </a:p>
          <a:p>
            <a:pPr lvl="1">
              <a:buFont typeface="Arial" pitchFamily="34" charset="0"/>
              <a:buChar char="•"/>
            </a:pPr>
            <a:r>
              <a:rPr lang="en-US" dirty="0"/>
              <a:t>    Left turn</a:t>
            </a:r>
          </a:p>
          <a:p>
            <a:pPr lvl="1">
              <a:buFont typeface="Arial" pitchFamily="34" charset="0"/>
              <a:buChar char="•"/>
            </a:pPr>
            <a:r>
              <a:rPr lang="en-US" dirty="0"/>
              <a:t>    Right turn</a:t>
            </a:r>
          </a:p>
          <a:p>
            <a:pPr lvl="1">
              <a:buFont typeface="Arial" pitchFamily="34" charset="0"/>
              <a:buChar char="•"/>
            </a:pPr>
            <a:r>
              <a:rPr lang="en-US" dirty="0"/>
              <a:t>    Hazard</a:t>
            </a:r>
          </a:p>
          <a:p>
            <a:pPr lvl="1">
              <a:buFont typeface="Arial" pitchFamily="34" charset="0"/>
              <a:buChar char="•"/>
            </a:pPr>
            <a:r>
              <a:rPr lang="en-US" dirty="0"/>
              <a:t>    High / Low beam Headlights            </a:t>
            </a:r>
          </a:p>
        </p:txBody>
      </p:sp>
      <p:pic>
        <p:nvPicPr>
          <p:cNvPr id="4098" name="Picture 2" descr="E:\100_0607.JPG"/>
          <p:cNvPicPr>
            <a:picLocks noGrp="1" noChangeAspect="1" noChangeArrowheads="1"/>
          </p:cNvPicPr>
          <p:nvPr>
            <p:ph idx="1"/>
          </p:nvPr>
        </p:nvPicPr>
        <p:blipFill>
          <a:blip r:embed="rId2" cstate="print"/>
          <a:srcRect/>
          <a:stretch>
            <a:fillRect/>
          </a:stretch>
        </p:blipFill>
        <p:spPr bwMode="auto">
          <a:xfrm>
            <a:off x="3575050" y="1600200"/>
            <a:ext cx="5111750" cy="4191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Engine Start Procedure</a:t>
            </a:r>
          </a:p>
        </p:txBody>
      </p:sp>
      <p:sp>
        <p:nvSpPr>
          <p:cNvPr id="6" name="Content Placeholder 5"/>
          <p:cNvSpPr>
            <a:spLocks noGrp="1"/>
          </p:cNvSpPr>
          <p:nvPr>
            <p:ph idx="1"/>
          </p:nvPr>
        </p:nvSpPr>
        <p:spPr/>
        <p:txBody>
          <a:bodyPr/>
          <a:lstStyle/>
          <a:p>
            <a:pPr marL="514350" indent="-514350">
              <a:buFont typeface="+mj-lt"/>
              <a:buAutoNum type="arabicPeriod"/>
            </a:pPr>
            <a:r>
              <a:rPr lang="en-US" dirty="0"/>
              <a:t>Clutch Down</a:t>
            </a:r>
          </a:p>
          <a:p>
            <a:pPr marL="514350" indent="-514350">
              <a:buFont typeface="+mj-lt"/>
              <a:buAutoNum type="arabicPeriod"/>
            </a:pPr>
            <a:r>
              <a:rPr lang="en-US" dirty="0"/>
              <a:t>Foot Brake Covered</a:t>
            </a:r>
          </a:p>
          <a:p>
            <a:pPr marL="514350" indent="-514350">
              <a:buFont typeface="+mj-lt"/>
              <a:buAutoNum type="arabicPeriod"/>
            </a:pPr>
            <a:r>
              <a:rPr lang="en-US" dirty="0"/>
              <a:t>Gear Shifter in Neutral</a:t>
            </a:r>
          </a:p>
          <a:p>
            <a:pPr marL="514350" indent="-514350">
              <a:buFont typeface="+mj-lt"/>
              <a:buAutoNum type="arabicPeriod"/>
            </a:pPr>
            <a:r>
              <a:rPr lang="en-US" dirty="0"/>
              <a:t>Parking Brake Valves Out</a:t>
            </a:r>
          </a:p>
          <a:p>
            <a:pPr marL="514350" indent="-514350">
              <a:buFont typeface="+mj-lt"/>
              <a:buAutoNum type="arabicPeriod"/>
            </a:pPr>
            <a:r>
              <a:rPr lang="en-US" dirty="0"/>
              <a:t>Seat Belt On</a:t>
            </a:r>
          </a:p>
          <a:p>
            <a:pPr marL="514350" indent="-514350">
              <a:buFont typeface="+mj-lt"/>
              <a:buAutoNum type="arabicPeriod"/>
            </a:pPr>
            <a:r>
              <a:rPr lang="en-US" dirty="0"/>
              <a:t>Start Engine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3200" dirty="0"/>
              <a:t>Step # 28</a:t>
            </a:r>
            <a:br>
              <a:rPr lang="en-US" sz="3200" dirty="0"/>
            </a:br>
            <a:r>
              <a:rPr lang="en-US" sz="3200" dirty="0"/>
              <a:t>Cab Controls</a:t>
            </a:r>
          </a:p>
        </p:txBody>
      </p:sp>
      <p:sp>
        <p:nvSpPr>
          <p:cNvPr id="4" name="Text Placeholder 3"/>
          <p:cNvSpPr>
            <a:spLocks noGrp="1"/>
          </p:cNvSpPr>
          <p:nvPr>
            <p:ph type="body" sz="half" idx="2"/>
          </p:nvPr>
        </p:nvSpPr>
        <p:spPr/>
        <p:txBody>
          <a:bodyPr/>
          <a:lstStyle/>
          <a:p>
            <a:endParaRPr lang="en-US" dirty="0"/>
          </a:p>
          <a:p>
            <a:pPr>
              <a:buFont typeface="Wingdings" pitchFamily="2" charset="2"/>
              <a:buChar char="v"/>
            </a:pPr>
            <a:r>
              <a:rPr lang="en-US" dirty="0"/>
              <a:t>    </a:t>
            </a:r>
            <a:r>
              <a:rPr lang="en-US" b="1" dirty="0"/>
              <a:t>Note :    </a:t>
            </a:r>
            <a:r>
              <a:rPr lang="en-US" dirty="0"/>
              <a:t>At this point the examiner will get in the truck.  Start the engine and let it idle.</a:t>
            </a:r>
          </a:p>
          <a:p>
            <a:pPr>
              <a:buFont typeface="Wingdings" pitchFamily="2" charset="2"/>
              <a:buChar char="v"/>
            </a:pPr>
            <a:endParaRPr lang="en-US" dirty="0"/>
          </a:p>
          <a:p>
            <a:pPr>
              <a:buFont typeface="Wingdings" pitchFamily="2" charset="2"/>
              <a:buChar char="q"/>
            </a:pPr>
            <a:r>
              <a:rPr lang="en-US" b="1" dirty="0"/>
              <a:t>    Air Horn</a:t>
            </a:r>
          </a:p>
          <a:p>
            <a:pPr lvl="1">
              <a:buFont typeface="Arial" pitchFamily="34" charset="0"/>
              <a:buChar char="•"/>
            </a:pPr>
            <a:r>
              <a:rPr lang="en-US" dirty="0"/>
              <a:t>    Activate horn</a:t>
            </a:r>
          </a:p>
          <a:p>
            <a:pPr lvl="1">
              <a:buFont typeface="Arial" pitchFamily="34" charset="0"/>
              <a:buChar char="•"/>
            </a:pPr>
            <a:r>
              <a:rPr lang="en-US" dirty="0"/>
              <a:t>    Horn should work properly</a:t>
            </a:r>
          </a:p>
          <a:p>
            <a:pPr lvl="1">
              <a:buFont typeface="Arial" pitchFamily="34" charset="0"/>
              <a:buChar char="•"/>
            </a:pPr>
            <a:endParaRPr lang="en-US" dirty="0"/>
          </a:p>
          <a:p>
            <a:pPr>
              <a:buFont typeface="Wingdings" pitchFamily="2" charset="2"/>
              <a:buChar char="q"/>
            </a:pPr>
            <a:r>
              <a:rPr lang="en-US" dirty="0"/>
              <a:t>    </a:t>
            </a:r>
            <a:r>
              <a:rPr lang="en-US" b="1" dirty="0"/>
              <a:t>Electric Horn</a:t>
            </a:r>
          </a:p>
          <a:p>
            <a:pPr lvl="1">
              <a:buFont typeface="Arial" pitchFamily="34" charset="0"/>
              <a:buChar char="•"/>
            </a:pPr>
            <a:r>
              <a:rPr lang="en-US" sz="1000" dirty="0"/>
              <a:t>    </a:t>
            </a:r>
            <a:r>
              <a:rPr lang="en-US" dirty="0"/>
              <a:t>Activate horn</a:t>
            </a:r>
          </a:p>
          <a:p>
            <a:pPr lvl="1">
              <a:buFont typeface="Arial" pitchFamily="34" charset="0"/>
              <a:buChar char="•"/>
            </a:pPr>
            <a:r>
              <a:rPr lang="en-US" dirty="0"/>
              <a:t>    Horn should work properly</a:t>
            </a:r>
          </a:p>
        </p:txBody>
      </p:sp>
      <p:pic>
        <p:nvPicPr>
          <p:cNvPr id="1026" name="Picture 2" descr="E:\100_0672.JPG"/>
          <p:cNvPicPr>
            <a:picLocks noGrp="1" noChangeAspect="1" noChangeArrowheads="1"/>
          </p:cNvPicPr>
          <p:nvPr>
            <p:ph idx="1"/>
          </p:nvPr>
        </p:nvPicPr>
        <p:blipFill>
          <a:blip r:embed="rId2" cstate="print"/>
          <a:srcRect/>
          <a:stretch>
            <a:fillRect/>
          </a:stretch>
        </p:blipFill>
        <p:spPr bwMode="auto">
          <a:xfrm>
            <a:off x="3962400" y="457200"/>
            <a:ext cx="4724400" cy="2590801"/>
          </a:xfrm>
          <a:prstGeom prst="rect">
            <a:avLst/>
          </a:prstGeom>
          <a:noFill/>
        </p:spPr>
      </p:pic>
      <p:pic>
        <p:nvPicPr>
          <p:cNvPr id="1027" name="Picture 3" descr="E:\100_0684.JPG"/>
          <p:cNvPicPr>
            <a:picLocks noChangeAspect="1" noChangeArrowheads="1"/>
          </p:cNvPicPr>
          <p:nvPr/>
        </p:nvPicPr>
        <p:blipFill>
          <a:blip r:embed="rId3" cstate="print"/>
          <a:srcRect/>
          <a:stretch>
            <a:fillRect/>
          </a:stretch>
        </p:blipFill>
        <p:spPr bwMode="auto">
          <a:xfrm>
            <a:off x="3962400" y="3352800"/>
            <a:ext cx="4724400" cy="2895600"/>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1">
              <a:lumMod val="40000"/>
              <a:lumOff val="60000"/>
            </a:schemeClr>
          </a:solidFill>
        </p:spPr>
        <p:txBody>
          <a:bodyPr>
            <a:normAutofit fontScale="90000"/>
          </a:bodyPr>
          <a:lstStyle/>
          <a:p>
            <a:r>
              <a:rPr lang="en-US" dirty="0"/>
              <a:t>Step # 29</a:t>
            </a:r>
            <a:br>
              <a:rPr lang="en-US" dirty="0"/>
            </a:br>
            <a:r>
              <a:rPr lang="en-US" dirty="0"/>
              <a:t>Windshield / Mirrors</a:t>
            </a:r>
          </a:p>
        </p:txBody>
      </p:sp>
      <p:sp>
        <p:nvSpPr>
          <p:cNvPr id="6" name="Text Placeholder 5"/>
          <p:cNvSpPr>
            <a:spLocks noGrp="1"/>
          </p:cNvSpPr>
          <p:nvPr>
            <p:ph type="body" idx="1"/>
          </p:nvPr>
        </p:nvSpPr>
        <p:spPr/>
        <p:txBody>
          <a:bodyPr>
            <a:normAutofit/>
          </a:bodyPr>
          <a:lstStyle/>
          <a:p>
            <a:pPr>
              <a:buFont typeface="Wingdings" pitchFamily="2" charset="2"/>
              <a:buChar char="q"/>
            </a:pPr>
            <a:r>
              <a:rPr lang="en-US" sz="1600" dirty="0"/>
              <a:t>    Windshield</a:t>
            </a:r>
          </a:p>
          <a:p>
            <a:pPr lvl="1">
              <a:buFont typeface="Arial" pitchFamily="34" charset="0"/>
              <a:buChar char="•"/>
            </a:pPr>
            <a:r>
              <a:rPr lang="en-US" sz="1400" b="0" dirty="0"/>
              <a:t>    Clean, not cracked, no sign of leaks</a:t>
            </a:r>
          </a:p>
        </p:txBody>
      </p:sp>
      <p:sp>
        <p:nvSpPr>
          <p:cNvPr id="8" name="Text Placeholder 7"/>
          <p:cNvSpPr>
            <a:spLocks noGrp="1"/>
          </p:cNvSpPr>
          <p:nvPr>
            <p:ph type="body" sz="quarter" idx="3"/>
          </p:nvPr>
        </p:nvSpPr>
        <p:spPr/>
        <p:txBody>
          <a:bodyPr>
            <a:normAutofit/>
          </a:bodyPr>
          <a:lstStyle/>
          <a:p>
            <a:pPr>
              <a:buFont typeface="Wingdings" pitchFamily="2" charset="2"/>
              <a:buChar char="q"/>
            </a:pPr>
            <a:r>
              <a:rPr lang="en-US" sz="1600" dirty="0"/>
              <a:t>    Mirrors</a:t>
            </a:r>
          </a:p>
          <a:p>
            <a:pPr lvl="1">
              <a:buFont typeface="Arial" pitchFamily="34" charset="0"/>
              <a:buChar char="•"/>
            </a:pPr>
            <a:r>
              <a:rPr lang="en-US" sz="1400" b="0" dirty="0"/>
              <a:t>    Set properly, not cracked or broken</a:t>
            </a:r>
          </a:p>
        </p:txBody>
      </p:sp>
      <p:pic>
        <p:nvPicPr>
          <p:cNvPr id="3074" name="Picture 2" descr="E:\100_0674.JPG"/>
          <p:cNvPicPr>
            <a:picLocks noGrp="1" noChangeAspect="1" noChangeArrowheads="1"/>
          </p:cNvPicPr>
          <p:nvPr>
            <p:ph sz="half" idx="2"/>
          </p:nvPr>
        </p:nvPicPr>
        <p:blipFill>
          <a:blip r:embed="rId2" cstate="print"/>
          <a:srcRect/>
          <a:stretch>
            <a:fillRect/>
          </a:stretch>
        </p:blipFill>
        <p:spPr bwMode="auto">
          <a:xfrm>
            <a:off x="2895600" y="2667000"/>
            <a:ext cx="2895600" cy="2590799"/>
          </a:xfrm>
          <a:prstGeom prst="rect">
            <a:avLst/>
          </a:prstGeom>
          <a:noFill/>
        </p:spPr>
      </p:pic>
      <p:pic>
        <p:nvPicPr>
          <p:cNvPr id="3075" name="Picture 3" descr="E:\100_0673.JPG"/>
          <p:cNvPicPr>
            <a:picLocks noGrp="1" noChangeAspect="1" noChangeArrowheads="1"/>
          </p:cNvPicPr>
          <p:nvPr>
            <p:ph sz="quarter" idx="4"/>
          </p:nvPr>
        </p:nvPicPr>
        <p:blipFill>
          <a:blip r:embed="rId3" cstate="print"/>
          <a:srcRect/>
          <a:stretch>
            <a:fillRect/>
          </a:stretch>
        </p:blipFill>
        <p:spPr bwMode="auto">
          <a:xfrm>
            <a:off x="304800" y="2667001"/>
            <a:ext cx="2362200" cy="2590800"/>
          </a:xfrm>
          <a:prstGeom prst="rect">
            <a:avLst/>
          </a:prstGeom>
          <a:noFill/>
        </p:spPr>
      </p:pic>
      <p:pic>
        <p:nvPicPr>
          <p:cNvPr id="3076" name="Picture 4" descr="E:\100_0675.JPG"/>
          <p:cNvPicPr>
            <a:picLocks noChangeAspect="1" noChangeArrowheads="1"/>
          </p:cNvPicPr>
          <p:nvPr/>
        </p:nvPicPr>
        <p:blipFill>
          <a:blip r:embed="rId4" cstate="print"/>
          <a:srcRect/>
          <a:stretch>
            <a:fillRect/>
          </a:stretch>
        </p:blipFill>
        <p:spPr bwMode="auto">
          <a:xfrm>
            <a:off x="6019800" y="2743200"/>
            <a:ext cx="2743200" cy="25908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solidFill>
            <a:schemeClr val="accent1">
              <a:lumMod val="40000"/>
              <a:lumOff val="60000"/>
            </a:schemeClr>
          </a:solidFill>
        </p:spPr>
        <p:txBody>
          <a:bodyPr>
            <a:normAutofit fontScale="90000"/>
          </a:bodyPr>
          <a:lstStyle/>
          <a:p>
            <a:r>
              <a:rPr lang="en-US" b="1" dirty="0"/>
              <a:t>Step # 30</a:t>
            </a:r>
            <a:br>
              <a:rPr lang="en-US" b="1" dirty="0"/>
            </a:br>
            <a:r>
              <a:rPr lang="en-US" b="1" dirty="0"/>
              <a:t>Gauges  V. O. A. Plus Temperature</a:t>
            </a:r>
          </a:p>
        </p:txBody>
      </p:sp>
      <p:sp>
        <p:nvSpPr>
          <p:cNvPr id="13" name="Text Placeholder 12"/>
          <p:cNvSpPr>
            <a:spLocks noGrp="1"/>
          </p:cNvSpPr>
          <p:nvPr>
            <p:ph type="body" idx="1"/>
          </p:nvPr>
        </p:nvSpPr>
        <p:spPr/>
        <p:txBody>
          <a:bodyPr>
            <a:normAutofit fontScale="92500"/>
          </a:bodyPr>
          <a:lstStyle/>
          <a:p>
            <a:pPr>
              <a:buFont typeface="Wingdings" pitchFamily="2" charset="2"/>
              <a:buChar char="q"/>
            </a:pPr>
            <a:r>
              <a:rPr lang="en-US" sz="1600" dirty="0"/>
              <a:t>    Volt / Temperature Gauges</a:t>
            </a:r>
          </a:p>
          <a:p>
            <a:pPr lvl="1">
              <a:buFont typeface="Arial" pitchFamily="34" charset="0"/>
              <a:buChar char="•"/>
            </a:pPr>
            <a:r>
              <a:rPr lang="en-US" sz="1200" b="0" dirty="0"/>
              <a:t>    Battery voltage should be between 13 and 14.5 volts</a:t>
            </a:r>
          </a:p>
        </p:txBody>
      </p:sp>
      <p:pic>
        <p:nvPicPr>
          <p:cNvPr id="4098" name="Picture 2" descr="E:\100_0676.JPG"/>
          <p:cNvPicPr>
            <a:picLocks noGrp="1" noChangeAspect="1" noChangeArrowheads="1"/>
          </p:cNvPicPr>
          <p:nvPr>
            <p:ph sz="half" idx="2"/>
          </p:nvPr>
        </p:nvPicPr>
        <p:blipFill>
          <a:blip r:embed="rId2" cstate="print"/>
          <a:stretch>
            <a:fillRect/>
          </a:stretch>
        </p:blipFill>
        <p:spPr bwMode="auto">
          <a:xfrm>
            <a:off x="457200" y="2635448"/>
            <a:ext cx="3810000" cy="3079552"/>
          </a:xfrm>
          <a:prstGeom prst="rect">
            <a:avLst/>
          </a:prstGeom>
          <a:noFill/>
        </p:spPr>
      </p:pic>
      <p:sp>
        <p:nvSpPr>
          <p:cNvPr id="14" name="Text Placeholder 13"/>
          <p:cNvSpPr>
            <a:spLocks noGrp="1"/>
          </p:cNvSpPr>
          <p:nvPr>
            <p:ph type="body" sz="quarter" idx="3"/>
          </p:nvPr>
        </p:nvSpPr>
        <p:spPr/>
        <p:txBody>
          <a:bodyPr>
            <a:normAutofit/>
          </a:bodyPr>
          <a:lstStyle/>
          <a:p>
            <a:pPr>
              <a:buFont typeface="Wingdings" pitchFamily="2" charset="2"/>
              <a:buChar char="q"/>
            </a:pPr>
            <a:r>
              <a:rPr lang="en-US" sz="1600"/>
              <a:t>    Oil Pressure Gauge</a:t>
            </a:r>
          </a:p>
          <a:p>
            <a:pPr lvl="1">
              <a:buFont typeface="Arial" pitchFamily="34" charset="0"/>
              <a:buChar char="•"/>
            </a:pPr>
            <a:r>
              <a:rPr lang="en-US" sz="1200" b="0"/>
              <a:t>    At idle pressure should be above 10 P. S. I.  </a:t>
            </a:r>
            <a:endParaRPr lang="en-US" sz="1200" b="0" dirty="0"/>
          </a:p>
        </p:txBody>
      </p:sp>
      <p:sp>
        <p:nvSpPr>
          <p:cNvPr id="16" name="Content Placeholder 15"/>
          <p:cNvSpPr>
            <a:spLocks noGrp="1"/>
          </p:cNvSpPr>
          <p:nvPr>
            <p:ph sz="quarter" idx="4"/>
          </p:nvPr>
        </p:nvSpPr>
        <p:spPr>
          <a:xfrm flipV="1">
            <a:off x="4645025" y="7010399"/>
            <a:ext cx="4041775" cy="152401"/>
          </a:xfrm>
        </p:spPr>
        <p:txBody>
          <a:bodyPr>
            <a:normAutofit fontScale="25000" lnSpcReduction="20000"/>
          </a:bodyPr>
          <a:lstStyle/>
          <a:p>
            <a:endParaRPr lang="en-US" dirty="0"/>
          </a:p>
        </p:txBody>
      </p:sp>
      <p:pic>
        <p:nvPicPr>
          <p:cNvPr id="4099" name="Picture 3" descr="E:\100_0677.JPG"/>
          <p:cNvPicPr>
            <a:picLocks noChangeAspect="1" noChangeArrowheads="1"/>
          </p:cNvPicPr>
          <p:nvPr/>
        </p:nvPicPr>
        <p:blipFill>
          <a:blip r:embed="rId3" cstate="print"/>
          <a:srcRect/>
          <a:stretch>
            <a:fillRect/>
          </a:stretch>
        </p:blipFill>
        <p:spPr bwMode="auto">
          <a:xfrm>
            <a:off x="4800600" y="2667000"/>
            <a:ext cx="3886200" cy="30480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solidFill>
            <a:schemeClr val="accent1">
              <a:lumMod val="40000"/>
              <a:lumOff val="60000"/>
            </a:schemeClr>
          </a:solidFill>
        </p:spPr>
        <p:txBody>
          <a:bodyPr>
            <a:normAutofit fontScale="90000"/>
          </a:bodyPr>
          <a:lstStyle/>
          <a:p>
            <a:pPr algn="ctr"/>
            <a:r>
              <a:rPr lang="en-US" dirty="0"/>
              <a:t>Step # 30</a:t>
            </a:r>
            <a:br>
              <a:rPr lang="en-US" dirty="0"/>
            </a:br>
            <a:r>
              <a:rPr lang="en-US" dirty="0"/>
              <a:t>Gauges V. O. A.</a:t>
            </a:r>
          </a:p>
        </p:txBody>
      </p:sp>
      <p:sp>
        <p:nvSpPr>
          <p:cNvPr id="9" name="Text Placeholder 8"/>
          <p:cNvSpPr>
            <a:spLocks noGrp="1"/>
          </p:cNvSpPr>
          <p:nvPr>
            <p:ph type="body" sz="half" idx="2"/>
          </p:nvPr>
        </p:nvSpPr>
        <p:spPr/>
        <p:txBody>
          <a:bodyPr>
            <a:normAutofit/>
          </a:bodyPr>
          <a:lstStyle/>
          <a:p>
            <a:pPr>
              <a:buFont typeface="Wingdings" pitchFamily="2" charset="2"/>
              <a:buChar char="q"/>
            </a:pPr>
            <a:r>
              <a:rPr lang="en-US" sz="1600" b="1" dirty="0"/>
              <a:t>    Air Pressure Gauge  ( Primary &amp; Secondary )</a:t>
            </a:r>
          </a:p>
          <a:p>
            <a:pPr lvl="1">
              <a:buFont typeface="Arial" pitchFamily="34" charset="0"/>
              <a:buChar char="•"/>
            </a:pPr>
            <a:r>
              <a:rPr lang="en-US" dirty="0"/>
              <a:t>    </a:t>
            </a:r>
            <a:r>
              <a:rPr lang="en-US" sz="1400" dirty="0"/>
              <a:t>Primary &amp; secondary pressure should max. out around 120 P.S.I.</a:t>
            </a:r>
          </a:p>
          <a:p>
            <a:pPr>
              <a:buFont typeface="Wingdings" pitchFamily="2" charset="2"/>
              <a:buChar char="q"/>
            </a:pPr>
            <a:endParaRPr lang="en-US" sz="1600" b="1" dirty="0"/>
          </a:p>
        </p:txBody>
      </p:sp>
      <p:pic>
        <p:nvPicPr>
          <p:cNvPr id="5122" name="Picture 2" descr="E:\100_0678.JPG"/>
          <p:cNvPicPr>
            <a:picLocks noGrp="1" noChangeAspect="1" noChangeArrowheads="1"/>
          </p:cNvPicPr>
          <p:nvPr>
            <p:ph type="pic" idx="1"/>
          </p:nvPr>
        </p:nvPicPr>
        <p:blipFill>
          <a:blip r:embed="rId2" cstate="print"/>
          <a:srcRect/>
          <a:stretch>
            <a:fillRect/>
          </a:stretch>
        </p:blipFill>
        <p:spPr bwMode="auto">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pPr algn="ctr"/>
            <a:r>
              <a:rPr lang="en-US" sz="2400" dirty="0"/>
              <a:t>Step # 31</a:t>
            </a:r>
            <a:br>
              <a:rPr lang="en-US" sz="2400" dirty="0"/>
            </a:br>
            <a:r>
              <a:rPr lang="en-US" sz="2400" dirty="0"/>
              <a:t>Heater &amp; Brake Valves</a:t>
            </a:r>
          </a:p>
        </p:txBody>
      </p:sp>
      <p:sp>
        <p:nvSpPr>
          <p:cNvPr id="4" name="Text Placeholder 3"/>
          <p:cNvSpPr>
            <a:spLocks noGrp="1"/>
          </p:cNvSpPr>
          <p:nvPr>
            <p:ph type="body" sz="half" idx="2"/>
          </p:nvPr>
        </p:nvSpPr>
        <p:spPr/>
        <p:txBody>
          <a:bodyPr>
            <a:normAutofit fontScale="92500" lnSpcReduction="20000"/>
          </a:bodyPr>
          <a:lstStyle/>
          <a:p>
            <a:endParaRPr lang="en-US" dirty="0"/>
          </a:p>
          <a:p>
            <a:pPr>
              <a:buFont typeface="Wingdings" pitchFamily="2" charset="2"/>
              <a:buChar char="q"/>
            </a:pPr>
            <a:r>
              <a:rPr lang="en-US" dirty="0"/>
              <a:t>    </a:t>
            </a:r>
            <a:r>
              <a:rPr lang="en-US" sz="1700" b="1" dirty="0"/>
              <a:t>Heater / AC Control Panel</a:t>
            </a:r>
          </a:p>
          <a:p>
            <a:pPr lvl="1">
              <a:buFont typeface="Arial" pitchFamily="34" charset="0"/>
              <a:buChar char="•"/>
            </a:pPr>
            <a:r>
              <a:rPr lang="en-US" dirty="0"/>
              <a:t>    (Demonstrate operational controls) Fan Switch, Air Directional Switch, Temp. Control Switch, Compressor Control Switch, Air Intake Switch</a:t>
            </a:r>
          </a:p>
          <a:p>
            <a:pPr lvl="1">
              <a:buFont typeface="Arial" pitchFamily="34" charset="0"/>
              <a:buChar char="•"/>
            </a:pPr>
            <a:endParaRPr lang="en-US" dirty="0"/>
          </a:p>
          <a:p>
            <a:pPr>
              <a:buFont typeface="Wingdings" pitchFamily="2" charset="2"/>
              <a:buChar char="q"/>
            </a:pPr>
            <a:r>
              <a:rPr lang="en-US" dirty="0"/>
              <a:t>    </a:t>
            </a:r>
            <a:r>
              <a:rPr lang="en-US" sz="1700" b="1" dirty="0"/>
              <a:t>Brake Valves</a:t>
            </a:r>
          </a:p>
          <a:p>
            <a:pPr lvl="1">
              <a:buFont typeface="Arial" pitchFamily="34" charset="0"/>
              <a:buChar char="•"/>
            </a:pPr>
            <a:r>
              <a:rPr lang="en-US" dirty="0"/>
              <a:t>    (Yellow) Tractor Parking Brake Valve.  Valve – out  tractor parking brakes applied.  Valve – in tractor parking brakes released.</a:t>
            </a:r>
          </a:p>
          <a:p>
            <a:pPr lvl="1">
              <a:buFont typeface="Arial" pitchFamily="34" charset="0"/>
              <a:buChar char="•"/>
            </a:pPr>
            <a:r>
              <a:rPr lang="en-US" dirty="0"/>
              <a:t>    (Red)  Trailer Air Supply Valve.  Valve – out  no air to the trailer, parking brakes applied.  Valve – in air supplied to trailer, parking brakes released.</a:t>
            </a:r>
          </a:p>
          <a:p>
            <a:pPr lvl="1">
              <a:buFont typeface="Arial" pitchFamily="34" charset="0"/>
              <a:buChar char="•"/>
            </a:pPr>
            <a:endParaRPr lang="en-US" dirty="0"/>
          </a:p>
          <a:p>
            <a:pPr>
              <a:buFont typeface="Wingdings" pitchFamily="2" charset="2"/>
              <a:buChar char="v"/>
            </a:pPr>
            <a:r>
              <a:rPr lang="en-US" dirty="0"/>
              <a:t>    </a:t>
            </a:r>
            <a:r>
              <a:rPr lang="en-US" sz="1700" b="1" dirty="0"/>
              <a:t>Note :</a:t>
            </a:r>
          </a:p>
          <a:p>
            <a:pPr lvl="1">
              <a:buFont typeface="Wingdings" pitchFamily="2" charset="2"/>
              <a:buChar char="§"/>
            </a:pPr>
            <a:r>
              <a:rPr lang="en-US" dirty="0"/>
              <a:t>    Some older tractors had a third brake valve.  This valve (blue in color) worked as a tractor brake valve and had to be in with the yellow valve to release tractor parking brakes </a:t>
            </a:r>
          </a:p>
          <a:p>
            <a:pPr lvl="1">
              <a:buFont typeface="Wingdings" pitchFamily="2" charset="2"/>
              <a:buChar char="§"/>
            </a:pPr>
            <a:r>
              <a:rPr lang="en-US" dirty="0"/>
              <a:t>    Trailers built before 1975 may not have factory parking brakes </a:t>
            </a:r>
          </a:p>
          <a:p>
            <a:pPr lvl="1">
              <a:buFont typeface="Wingdings" pitchFamily="2" charset="2"/>
              <a:buChar char="§"/>
            </a:pPr>
            <a:r>
              <a:rPr lang="en-US" b="1" dirty="0"/>
              <a:t>    Never Use Trailer Supply Valve as a Parking Brake </a:t>
            </a:r>
          </a:p>
        </p:txBody>
      </p:sp>
      <p:pic>
        <p:nvPicPr>
          <p:cNvPr id="2050" name="Picture 2" descr="E:\100_0680.JPG"/>
          <p:cNvPicPr>
            <a:picLocks noGrp="1" noChangeAspect="1" noChangeArrowheads="1"/>
          </p:cNvPicPr>
          <p:nvPr>
            <p:ph idx="1"/>
          </p:nvPr>
        </p:nvPicPr>
        <p:blipFill>
          <a:blip r:embed="rId2" cstate="print"/>
          <a:srcRect/>
          <a:stretch>
            <a:fillRect/>
          </a:stretch>
        </p:blipFill>
        <p:spPr bwMode="auto">
          <a:xfrm>
            <a:off x="3962400" y="1752600"/>
            <a:ext cx="4724400" cy="41148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Autofit/>
          </a:bodyPr>
          <a:lstStyle/>
          <a:p>
            <a:pPr algn="ctr"/>
            <a:r>
              <a:rPr lang="en-US" dirty="0"/>
              <a:t>Step # 32</a:t>
            </a:r>
            <a:br>
              <a:rPr lang="en-US" dirty="0"/>
            </a:br>
            <a:r>
              <a:rPr lang="en-US" dirty="0"/>
              <a:t>Turn Signal / Windshield Wiper Switches</a:t>
            </a:r>
          </a:p>
        </p:txBody>
      </p:sp>
      <p:sp>
        <p:nvSpPr>
          <p:cNvPr id="4" name="Text Placeholder 3"/>
          <p:cNvSpPr>
            <a:spLocks noGrp="1"/>
          </p:cNvSpPr>
          <p:nvPr>
            <p:ph type="body" sz="half" idx="2"/>
          </p:nvPr>
        </p:nvSpPr>
        <p:spPr/>
        <p:txBody>
          <a:bodyPr/>
          <a:lstStyle/>
          <a:p>
            <a:endParaRPr lang="en-US" dirty="0"/>
          </a:p>
          <a:p>
            <a:pPr>
              <a:buFont typeface="Wingdings" pitchFamily="2" charset="2"/>
              <a:buChar char="q"/>
            </a:pPr>
            <a:r>
              <a:rPr lang="en-US" sz="1600" b="1" dirty="0"/>
              <a:t>    Windshield Wiper</a:t>
            </a:r>
          </a:p>
          <a:p>
            <a:pPr lvl="1">
              <a:buFont typeface="Arial" pitchFamily="34" charset="0"/>
              <a:buChar char="•"/>
            </a:pPr>
            <a:r>
              <a:rPr lang="en-US" sz="1400" dirty="0"/>
              <a:t>    Turn windshield wipers on and check switch in all positions.  Check condition of windshield wipers as they work.</a:t>
            </a:r>
          </a:p>
          <a:p>
            <a:pPr lvl="1">
              <a:buFont typeface="Arial" pitchFamily="34" charset="0"/>
              <a:buChar char="•"/>
            </a:pPr>
            <a:r>
              <a:rPr lang="en-US" sz="1400" dirty="0"/>
              <a:t>   Check windshield washer fluid</a:t>
            </a:r>
          </a:p>
          <a:p>
            <a:pPr lvl="1">
              <a:buFont typeface="Arial" pitchFamily="34" charset="0"/>
              <a:buChar char="•"/>
            </a:pPr>
            <a:endParaRPr lang="en-US" dirty="0"/>
          </a:p>
          <a:p>
            <a:pPr>
              <a:buFont typeface="Wingdings" pitchFamily="2" charset="2"/>
              <a:buChar char="q"/>
            </a:pPr>
            <a:r>
              <a:rPr lang="en-US" sz="1600" b="1" dirty="0"/>
              <a:t>    Turn Signal</a:t>
            </a:r>
          </a:p>
          <a:p>
            <a:pPr lvl="1">
              <a:buFont typeface="Arial" pitchFamily="34" charset="0"/>
              <a:buChar char="•"/>
            </a:pPr>
            <a:r>
              <a:rPr lang="en-US" dirty="0"/>
              <a:t>    </a:t>
            </a:r>
            <a:r>
              <a:rPr lang="en-US" sz="1400" dirty="0"/>
              <a:t>Turn left and right signals on check indicator lights for operation.</a:t>
            </a:r>
          </a:p>
        </p:txBody>
      </p:sp>
      <p:pic>
        <p:nvPicPr>
          <p:cNvPr id="3074" name="Picture 2" descr="E:\100_0681.JPG"/>
          <p:cNvPicPr>
            <a:picLocks noGrp="1" noChangeAspect="1" noChangeArrowheads="1"/>
          </p:cNvPicPr>
          <p:nvPr>
            <p:ph idx="1"/>
          </p:nvPr>
        </p:nvPicPr>
        <p:blipFill>
          <a:blip r:embed="rId2" cstate="print"/>
          <a:srcRect/>
          <a:stretch>
            <a:fillRect/>
          </a:stretch>
        </p:blipFill>
        <p:spPr bwMode="auto">
          <a:xfrm>
            <a:off x="3962400" y="533400"/>
            <a:ext cx="4724400" cy="2590799"/>
          </a:xfrm>
          <a:prstGeom prst="rect">
            <a:avLst/>
          </a:prstGeom>
          <a:noFill/>
        </p:spPr>
      </p:pic>
      <p:pic>
        <p:nvPicPr>
          <p:cNvPr id="3075" name="Picture 3" descr="E:\100_0682.JPG"/>
          <p:cNvPicPr>
            <a:picLocks noChangeAspect="1" noChangeArrowheads="1"/>
          </p:cNvPicPr>
          <p:nvPr/>
        </p:nvPicPr>
        <p:blipFill>
          <a:blip r:embed="rId3" cstate="print"/>
          <a:srcRect/>
          <a:stretch>
            <a:fillRect/>
          </a:stretch>
        </p:blipFill>
        <p:spPr bwMode="auto">
          <a:xfrm>
            <a:off x="4038600" y="3657600"/>
            <a:ext cx="4648200" cy="2590800"/>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solidFill>
            <a:schemeClr val="accent1">
              <a:lumMod val="40000"/>
              <a:lumOff val="60000"/>
            </a:schemeClr>
          </a:solidFill>
        </p:spPr>
        <p:txBody>
          <a:bodyPr>
            <a:normAutofit fontScale="90000"/>
          </a:bodyPr>
          <a:lstStyle/>
          <a:p>
            <a:pPr algn="ctr"/>
            <a:r>
              <a:rPr lang="en-US" dirty="0"/>
              <a:t>Step # 33</a:t>
            </a:r>
            <a:br>
              <a:rPr lang="en-US" dirty="0"/>
            </a:br>
            <a:r>
              <a:rPr lang="en-US" dirty="0"/>
              <a:t>Seat &amp; Seat Belt</a:t>
            </a:r>
          </a:p>
        </p:txBody>
      </p:sp>
      <p:pic>
        <p:nvPicPr>
          <p:cNvPr id="6146" name="Picture 2" descr="E:\100_0685.JPG"/>
          <p:cNvPicPr>
            <a:picLocks noGrp="1" noChangeAspect="1" noChangeArrowheads="1"/>
          </p:cNvPicPr>
          <p:nvPr>
            <p:ph type="pic" idx="1"/>
          </p:nvPr>
        </p:nvPicPr>
        <p:blipFill>
          <a:blip r:embed="rId2" cstate="print"/>
          <a:srcRect/>
          <a:stretch>
            <a:fillRect/>
          </a:stretch>
        </p:blipFill>
        <p:spPr bwMode="auto">
          <a:prstGeom prst="rect">
            <a:avLst/>
          </a:prstGeom>
          <a:noFill/>
        </p:spPr>
      </p:pic>
      <p:sp>
        <p:nvSpPr>
          <p:cNvPr id="7" name="Text Placeholder 6"/>
          <p:cNvSpPr>
            <a:spLocks noGrp="1"/>
          </p:cNvSpPr>
          <p:nvPr>
            <p:ph type="body" sz="half" idx="2"/>
          </p:nvPr>
        </p:nvSpPr>
        <p:spPr/>
        <p:txBody>
          <a:bodyPr/>
          <a:lstStyle/>
          <a:p>
            <a:pPr>
              <a:buFont typeface="Wingdings" pitchFamily="2" charset="2"/>
              <a:buChar char="q"/>
            </a:pPr>
            <a:r>
              <a:rPr lang="en-US" dirty="0"/>
              <a:t>    All seat controls work properly</a:t>
            </a:r>
          </a:p>
          <a:p>
            <a:pPr>
              <a:buFont typeface="Wingdings" pitchFamily="2" charset="2"/>
              <a:buChar char="q"/>
            </a:pPr>
            <a:r>
              <a:rPr lang="en-US" dirty="0"/>
              <a:t>    Seat belt works properly</a:t>
            </a:r>
          </a:p>
          <a:p>
            <a:pPr>
              <a:buFont typeface="Wingdings" pitchFamily="2" charset="2"/>
              <a:buChar char="q"/>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solidFill>
            <a:schemeClr val="accent1">
              <a:lumMod val="40000"/>
              <a:lumOff val="60000"/>
            </a:schemeClr>
          </a:solidFill>
        </p:spPr>
        <p:txBody>
          <a:bodyPr>
            <a:noAutofit/>
          </a:bodyPr>
          <a:lstStyle/>
          <a:p>
            <a:pPr algn="ctr"/>
            <a:r>
              <a:rPr lang="en-US" sz="2400" dirty="0"/>
              <a:t>Step # 34</a:t>
            </a:r>
            <a:br>
              <a:rPr lang="en-US" sz="2400" dirty="0"/>
            </a:br>
            <a:r>
              <a:rPr lang="en-US" sz="2400" dirty="0"/>
              <a:t>Tractor Parking Brake Test </a:t>
            </a:r>
          </a:p>
        </p:txBody>
      </p:sp>
      <p:sp>
        <p:nvSpPr>
          <p:cNvPr id="7" name="Text Placeholder 6"/>
          <p:cNvSpPr>
            <a:spLocks noGrp="1"/>
          </p:cNvSpPr>
          <p:nvPr>
            <p:ph type="body" sz="half" idx="2"/>
          </p:nvPr>
        </p:nvSpPr>
        <p:spPr/>
        <p:txBody>
          <a:bodyPr>
            <a:normAutofit fontScale="92500" lnSpcReduction="10000"/>
          </a:bodyPr>
          <a:lstStyle/>
          <a:p>
            <a:endParaRPr lang="en-US" dirty="0"/>
          </a:p>
          <a:p>
            <a:pPr>
              <a:buFont typeface="Wingdings" pitchFamily="2" charset="2"/>
              <a:buChar char="v"/>
            </a:pPr>
            <a:r>
              <a:rPr lang="en-US" dirty="0"/>
              <a:t>    </a:t>
            </a:r>
            <a:r>
              <a:rPr lang="en-US" sz="1600" b="1" dirty="0"/>
              <a:t>Test Procedure :    </a:t>
            </a:r>
            <a:r>
              <a:rPr lang="en-US" dirty="0"/>
              <a:t>(Engine should still be running) Push the Trailer Air Supply Valve (RED) in.  This will release the trailer brakes.   Leave the yellow valve out.  Select a forward gear </a:t>
            </a:r>
            <a:r>
              <a:rPr lang="en-US" b="1" dirty="0"/>
              <a:t>(Not Lower Than 4</a:t>
            </a:r>
            <a:r>
              <a:rPr lang="en-US" b="1" baseline="30000" dirty="0"/>
              <a:t>th</a:t>
            </a:r>
            <a:r>
              <a:rPr lang="en-US" b="1" dirty="0"/>
              <a:t> ), </a:t>
            </a:r>
            <a:r>
              <a:rPr lang="en-US" dirty="0"/>
              <a:t>slowly release the clutch to the friction point.  Do not choke the truck off.  It should loose only a few R.P.M’s.  Truck should not move.  Put the truck back in neutral. </a:t>
            </a:r>
            <a:r>
              <a:rPr lang="en-US" b="1" dirty="0"/>
              <a:t>Tractor parking brakes working properly.</a:t>
            </a:r>
          </a:p>
          <a:p>
            <a:pPr>
              <a:buFont typeface="Wingdings" pitchFamily="2" charset="2"/>
              <a:buChar char="v"/>
            </a:pPr>
            <a:r>
              <a:rPr lang="en-US" dirty="0"/>
              <a:t>     Push yellow valve in to release the tractor brakes.  Put  gearshift in 4</a:t>
            </a:r>
            <a:r>
              <a:rPr lang="en-US" baseline="30000" dirty="0"/>
              <a:t>th</a:t>
            </a:r>
            <a:r>
              <a:rPr lang="en-US" dirty="0"/>
              <a:t> gear and release clutch to friction point.  Let truck take off and apply brake pedal. Service brakes should hold</a:t>
            </a:r>
            <a:r>
              <a:rPr lang="en-US" b="1" dirty="0"/>
              <a:t>.  Tractor service brakes working properly.    </a:t>
            </a:r>
          </a:p>
          <a:p>
            <a:pPr>
              <a:buFont typeface="Wingdings" pitchFamily="2" charset="2"/>
              <a:buChar char="v"/>
            </a:pPr>
            <a:endParaRPr lang="en-US" dirty="0"/>
          </a:p>
          <a:p>
            <a:pPr>
              <a:buFont typeface="Wingdings" pitchFamily="2" charset="2"/>
              <a:buChar char="v"/>
            </a:pPr>
            <a:r>
              <a:rPr lang="en-US" sz="1600" b="1" dirty="0"/>
              <a:t>    Note :   </a:t>
            </a:r>
            <a:r>
              <a:rPr lang="en-US" dirty="0"/>
              <a:t>You must maintain a minimum of 90 P.S.I. in both primary and secondary gauges before you can continue. </a:t>
            </a:r>
          </a:p>
          <a:p>
            <a:pPr>
              <a:buFont typeface="Wingdings" pitchFamily="2" charset="2"/>
              <a:buChar char="v"/>
            </a:pPr>
            <a:endParaRPr lang="en-US" dirty="0"/>
          </a:p>
        </p:txBody>
      </p:sp>
      <p:pic>
        <p:nvPicPr>
          <p:cNvPr id="7170" name="Picture 2" descr="E:\100_0680.JPG"/>
          <p:cNvPicPr>
            <a:picLocks noGrp="1" noChangeAspect="1" noChangeArrowheads="1"/>
          </p:cNvPicPr>
          <p:nvPr>
            <p:ph idx="1"/>
          </p:nvPr>
        </p:nvPicPr>
        <p:blipFill>
          <a:blip r:embed="rId3" cstate="print"/>
          <a:srcRect/>
          <a:stretch>
            <a:fillRect/>
          </a:stretch>
        </p:blipFill>
        <p:spPr bwMode="auto">
          <a:xfrm>
            <a:off x="4038600" y="1752600"/>
            <a:ext cx="4648200" cy="411480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Autofit/>
          </a:bodyPr>
          <a:lstStyle/>
          <a:p>
            <a:pPr algn="ctr"/>
            <a:r>
              <a:rPr lang="en-US" sz="2400" dirty="0"/>
              <a:t>Step # 35</a:t>
            </a:r>
            <a:br>
              <a:rPr lang="en-US" sz="2400" dirty="0"/>
            </a:br>
            <a:r>
              <a:rPr lang="en-US" sz="2400" dirty="0"/>
              <a:t>Indicator Lights / Steering Wheel Play</a:t>
            </a:r>
          </a:p>
        </p:txBody>
      </p:sp>
      <p:sp>
        <p:nvSpPr>
          <p:cNvPr id="4" name="Text Placeholder 3"/>
          <p:cNvSpPr>
            <a:spLocks noGrp="1"/>
          </p:cNvSpPr>
          <p:nvPr>
            <p:ph type="body" sz="half" idx="2"/>
          </p:nvPr>
        </p:nvSpPr>
        <p:spPr/>
        <p:txBody>
          <a:bodyPr/>
          <a:lstStyle/>
          <a:p>
            <a:endParaRPr lang="en-US" dirty="0"/>
          </a:p>
          <a:p>
            <a:pPr>
              <a:buFont typeface="Wingdings" pitchFamily="2" charset="2"/>
              <a:buChar char="q"/>
            </a:pPr>
            <a:r>
              <a:rPr lang="en-US" sz="1600" b="1" dirty="0"/>
              <a:t>    Warning Indicator Lights</a:t>
            </a:r>
          </a:p>
          <a:p>
            <a:pPr lvl="1">
              <a:buFont typeface="Arial" pitchFamily="34" charset="0"/>
              <a:buChar char="•"/>
            </a:pPr>
            <a:r>
              <a:rPr lang="en-US" dirty="0"/>
              <a:t>   Turn engine off</a:t>
            </a:r>
          </a:p>
          <a:p>
            <a:pPr lvl="1">
              <a:buFont typeface="Arial" pitchFamily="34" charset="0"/>
              <a:buChar char="•"/>
            </a:pPr>
            <a:r>
              <a:rPr lang="en-US" dirty="0"/>
              <a:t>   Turn key switch back on, but do not start the engine.</a:t>
            </a:r>
          </a:p>
          <a:p>
            <a:pPr lvl="1">
              <a:buFont typeface="Arial" pitchFamily="34" charset="0"/>
              <a:buChar char="•"/>
            </a:pPr>
            <a:r>
              <a:rPr lang="en-US" dirty="0"/>
              <a:t>    All indicator lights should come on and go off in 5 seconds if working properly.</a:t>
            </a:r>
          </a:p>
          <a:p>
            <a:pPr lvl="1">
              <a:buFont typeface="Arial" pitchFamily="34" charset="0"/>
              <a:buChar char="•"/>
            </a:pPr>
            <a:endParaRPr lang="en-US" dirty="0"/>
          </a:p>
          <a:p>
            <a:pPr>
              <a:buFont typeface="Wingdings" pitchFamily="2" charset="2"/>
              <a:buChar char="v"/>
            </a:pPr>
            <a:r>
              <a:rPr lang="en-US" sz="1600" b="1" dirty="0"/>
              <a:t>    Note :  </a:t>
            </a:r>
          </a:p>
          <a:p>
            <a:pPr lvl="1">
              <a:buFont typeface="Wingdings" pitchFamily="2" charset="2"/>
              <a:buChar char="§"/>
            </a:pPr>
            <a:r>
              <a:rPr lang="en-US" dirty="0"/>
              <a:t>    Leave the key switch in the on position to finish the pre – trip  inspection </a:t>
            </a:r>
          </a:p>
          <a:p>
            <a:pPr lvl="1">
              <a:buFont typeface="Wingdings" pitchFamily="2" charset="2"/>
              <a:buChar char="§"/>
            </a:pPr>
            <a:endParaRPr lang="en-US" dirty="0"/>
          </a:p>
          <a:p>
            <a:pPr>
              <a:buFont typeface="Wingdings" pitchFamily="2" charset="2"/>
              <a:buChar char="q"/>
            </a:pPr>
            <a:r>
              <a:rPr lang="en-US" sz="1600" b="1" dirty="0"/>
              <a:t>    Steering Wheel</a:t>
            </a:r>
          </a:p>
          <a:p>
            <a:pPr lvl="1">
              <a:buFont typeface="Arial" pitchFamily="34" charset="0"/>
              <a:buChar char="•"/>
            </a:pPr>
            <a:r>
              <a:rPr lang="en-US" dirty="0"/>
              <a:t>    2” play in a 20“ steering wheel   </a:t>
            </a:r>
          </a:p>
        </p:txBody>
      </p:sp>
      <p:pic>
        <p:nvPicPr>
          <p:cNvPr id="9218" name="Picture 2" descr="E:\100_0683.JPG"/>
          <p:cNvPicPr>
            <a:picLocks noGrp="1" noChangeAspect="1" noChangeArrowheads="1"/>
          </p:cNvPicPr>
          <p:nvPr>
            <p:ph idx="1"/>
          </p:nvPr>
        </p:nvPicPr>
        <p:blipFill>
          <a:blip r:embed="rId2" cstate="print"/>
          <a:srcRect/>
          <a:stretch>
            <a:fillRect/>
          </a:stretch>
        </p:blipFill>
        <p:spPr bwMode="auto">
          <a:xfrm>
            <a:off x="3962400" y="533400"/>
            <a:ext cx="4724400" cy="2667000"/>
          </a:xfrm>
          <a:prstGeom prst="rect">
            <a:avLst/>
          </a:prstGeom>
          <a:noFill/>
        </p:spPr>
      </p:pic>
      <p:pic>
        <p:nvPicPr>
          <p:cNvPr id="9219" name="Picture 3" descr="E:\100_0684.JPG"/>
          <p:cNvPicPr>
            <a:picLocks noChangeAspect="1" noChangeArrowheads="1"/>
          </p:cNvPicPr>
          <p:nvPr/>
        </p:nvPicPr>
        <p:blipFill>
          <a:blip r:embed="rId3" cstate="print"/>
          <a:srcRect/>
          <a:stretch>
            <a:fillRect/>
          </a:stretch>
        </p:blipFill>
        <p:spPr bwMode="auto">
          <a:xfrm>
            <a:off x="3962400" y="3505200"/>
            <a:ext cx="4572000" cy="26670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Autofit/>
          </a:bodyPr>
          <a:lstStyle/>
          <a:p>
            <a:pPr algn="ctr"/>
            <a:r>
              <a:rPr lang="en-US" sz="2400" dirty="0"/>
              <a:t>Step # 36</a:t>
            </a:r>
            <a:br>
              <a:rPr lang="en-US" sz="2400" dirty="0"/>
            </a:br>
            <a:r>
              <a:rPr lang="en-US" sz="2400" dirty="0"/>
              <a:t>Air Brake Test L. A. B.</a:t>
            </a:r>
          </a:p>
        </p:txBody>
      </p:sp>
      <p:sp>
        <p:nvSpPr>
          <p:cNvPr id="4" name="Text Placeholder 3"/>
          <p:cNvSpPr>
            <a:spLocks noGrp="1"/>
          </p:cNvSpPr>
          <p:nvPr>
            <p:ph type="body" sz="half" idx="2"/>
          </p:nvPr>
        </p:nvSpPr>
        <p:spPr/>
        <p:txBody>
          <a:bodyPr>
            <a:normAutofit fontScale="92500" lnSpcReduction="20000"/>
          </a:bodyPr>
          <a:lstStyle/>
          <a:p>
            <a:endParaRPr lang="en-US" dirty="0"/>
          </a:p>
          <a:p>
            <a:pPr>
              <a:buFont typeface="Wingdings" pitchFamily="2" charset="2"/>
              <a:buChar char="v"/>
            </a:pPr>
            <a:r>
              <a:rPr lang="en-US" sz="1500" b="1" dirty="0"/>
              <a:t>    Note :    </a:t>
            </a:r>
            <a:r>
              <a:rPr lang="en-US" dirty="0"/>
              <a:t>Key switch should be on, engine not running,  both brake valves in,  90 P.S.I. in primary and secondary gauges.</a:t>
            </a:r>
          </a:p>
          <a:p>
            <a:pPr>
              <a:buFont typeface="Wingdings" pitchFamily="2" charset="2"/>
              <a:buChar char="v"/>
            </a:pPr>
            <a:endParaRPr lang="en-US" dirty="0"/>
          </a:p>
          <a:p>
            <a:pPr>
              <a:buFont typeface="Wingdings" pitchFamily="2" charset="2"/>
              <a:buChar char="q"/>
            </a:pPr>
            <a:r>
              <a:rPr lang="en-US" dirty="0"/>
              <a:t>    </a:t>
            </a:r>
            <a:r>
              <a:rPr lang="en-US" sz="1500" b="1" dirty="0"/>
              <a:t>( L )  Brake Leak Down</a:t>
            </a:r>
          </a:p>
          <a:p>
            <a:pPr lvl="1">
              <a:buFont typeface="Arial" pitchFamily="34" charset="0"/>
              <a:buChar char="•"/>
            </a:pPr>
            <a:r>
              <a:rPr lang="en-US" dirty="0"/>
              <a:t>    Push brake pedal down and let air pressure  gauges level off.  Hold pedal down for one minute,  primary or secondary gauges should not fall more than 4 P.S.I.  If not truck and trailer pass test.  </a:t>
            </a:r>
          </a:p>
          <a:p>
            <a:pPr lvl="1">
              <a:buFont typeface="Arial" pitchFamily="34" charset="0"/>
              <a:buChar char="•"/>
            </a:pPr>
            <a:endParaRPr lang="en-US" dirty="0"/>
          </a:p>
          <a:p>
            <a:pPr>
              <a:buFont typeface="Wingdings" pitchFamily="2" charset="2"/>
              <a:buChar char="q"/>
            </a:pPr>
            <a:r>
              <a:rPr lang="en-US" sz="1500" b="1" dirty="0"/>
              <a:t>    ( A )   Air Alarm System</a:t>
            </a:r>
          </a:p>
          <a:p>
            <a:pPr lvl="1">
              <a:buFont typeface="Arial" pitchFamily="34" charset="0"/>
              <a:buChar char="•"/>
            </a:pPr>
            <a:r>
              <a:rPr lang="en-US" dirty="0"/>
              <a:t>    Pump brake pedal to let air out of system.  Around  60 P.S.I. you should get a warning light and an audible alarm.</a:t>
            </a:r>
          </a:p>
          <a:p>
            <a:pPr lvl="1">
              <a:buFont typeface="Arial" pitchFamily="34" charset="0"/>
              <a:buChar char="•"/>
            </a:pPr>
            <a:endParaRPr lang="en-US" dirty="0"/>
          </a:p>
          <a:p>
            <a:pPr>
              <a:buFont typeface="Wingdings" pitchFamily="2" charset="2"/>
              <a:buChar char="q"/>
            </a:pPr>
            <a:r>
              <a:rPr lang="en-US" dirty="0"/>
              <a:t>    </a:t>
            </a:r>
            <a:r>
              <a:rPr lang="en-US" sz="1500" b="1" dirty="0"/>
              <a:t>( B )  Parking Brakes</a:t>
            </a:r>
          </a:p>
          <a:p>
            <a:pPr lvl="1">
              <a:buFont typeface="Arial" pitchFamily="34" charset="0"/>
              <a:buChar char="•"/>
            </a:pPr>
            <a:r>
              <a:rPr lang="en-US" dirty="0"/>
              <a:t>     Continue pumping brake pedal.  When both primary and secondary gauges fall to around 30 P.S.I. both brake valves should pop out.  Turn key switch off.</a:t>
            </a:r>
          </a:p>
          <a:p>
            <a:pPr lvl="1">
              <a:buFont typeface="Arial" pitchFamily="34" charset="0"/>
              <a:buChar char="•"/>
            </a:pPr>
            <a:endParaRPr lang="en-US" dirty="0"/>
          </a:p>
          <a:p>
            <a:pPr>
              <a:buFont typeface="Wingdings" pitchFamily="2" charset="2"/>
              <a:buChar char="ü"/>
            </a:pPr>
            <a:r>
              <a:rPr lang="en-US" dirty="0"/>
              <a:t>    </a:t>
            </a:r>
            <a:r>
              <a:rPr lang="en-US" sz="1500" b="1" dirty="0"/>
              <a:t>You Have Completed The Pre – Trip Inspection  !          </a:t>
            </a:r>
          </a:p>
        </p:txBody>
      </p:sp>
      <p:pic>
        <p:nvPicPr>
          <p:cNvPr id="10242" name="Picture 2" descr="E:\100_0680.JPG"/>
          <p:cNvPicPr>
            <a:picLocks noGrp="1" noChangeAspect="1" noChangeArrowheads="1"/>
          </p:cNvPicPr>
          <p:nvPr>
            <p:ph idx="1"/>
          </p:nvPr>
        </p:nvPicPr>
        <p:blipFill>
          <a:blip r:embed="rId2" cstate="print"/>
          <a:srcRect/>
          <a:stretch>
            <a:fillRect/>
          </a:stretch>
        </p:blipFill>
        <p:spPr bwMode="auto">
          <a:xfrm>
            <a:off x="4114800" y="1905000"/>
            <a:ext cx="4572000" cy="3733800"/>
          </a:xfrm>
          <a:prstGeom prst="rect">
            <a:avLst/>
          </a:prstGeom>
          <a:noFill/>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p:properties xmlns:p="http://schemas.microsoft.com/office/2006/metadata/properties" xmlns:xsi="http://www.w3.org/2001/XMLSchema-instance" xmlns:pc="http://schemas.microsoft.com/office/infopath/2007/PartnerControls">
  <documentManagement>
    <URL xmlns="http://schemas.microsoft.com/sharepoint/v3">
      <Url xsi:nil="true"/>
      <Description xsi:nil="true"/>
    </URL>
    <_dlc_DocId xmlns="16f00c2e-ac5c-418b-9f13-a0771dbd417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BFA85D6D1B39442AE4FCCCCB1EAC3B1" ma:contentTypeVersion="3" ma:contentTypeDescription="Create a new document." ma:contentTypeScope="" ma:versionID="50b1dde5ad134770595387cee691a61e">
  <xsd:schema xmlns:xsd="http://www.w3.org/2001/XMLSchema" xmlns:xs="http://www.w3.org/2001/XMLSchema" xmlns:p="http://schemas.microsoft.com/office/2006/metadata/properties" xmlns:ns1="http://schemas.microsoft.com/sharepoint/v3" xmlns:ns2="16f00c2e-ac5c-418b-9f13-a0771dbd417d" targetNamespace="http://schemas.microsoft.com/office/2006/metadata/properties" ma:root="true" ma:fieldsID="04987c49229fa308293212ad068107d8" ns1:_="" ns2:_="">
    <xsd:import namespace="http://schemas.microsoft.com/sharepoint/v3"/>
    <xsd:import namespace="16f00c2e-ac5c-418b-9f13-a0771dbd417d"/>
    <xsd:element name="properties">
      <xsd:complexType>
        <xsd:sequence>
          <xsd:element name="documentManagement">
            <xsd:complexType>
              <xsd:all>
                <xsd:element ref="ns2:_dlc_DocId" minOccurs="0"/>
                <xsd:element ref="ns2:_dlc_DocIdUrl" minOccurs="0"/>
                <xsd:element ref="ns2:_dlc_DocIdPersistId" minOccurs="0"/>
                <xsd:element ref="ns1:UR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1"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6f00c2e-ac5c-418b-9f13-a0771dbd417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7ef604a7-ebc4-47af-96e9-7f1ad444f50a" ContentTypeId="0x0101" PreviousValue="false"/>
</file>

<file path=customXml/item5.xml><?xml version="1.0" encoding="utf-8"?>
<ct:contentTypeSchema xmlns:ct="http://schemas.microsoft.com/office/2006/metadata/contentType" xmlns:ma="http://schemas.microsoft.com/office/2006/metadata/properties/metaAttributes" ct:_="" ma:_="" ma:contentTypeName="Document" ma:contentTypeID="0x0101009EA99F12838D3D428B50683A0148055D" ma:contentTypeVersion="17" ma:contentTypeDescription="Create a new document." ma:contentTypeScope="" ma:versionID="fecfb9825122a227830b4fc61052b275">
  <xsd:schema xmlns:xsd="http://www.w3.org/2001/XMLSchema" xmlns:xs="http://www.w3.org/2001/XMLSchema" xmlns:p="http://schemas.microsoft.com/office/2006/metadata/properties" xmlns:ns2="bf094685-6ceb-47fe-831b-7cee78a05399" xmlns:ns3="82463d35-9242-4b0f-9a71-e5933eb68e3e" targetNamespace="http://schemas.microsoft.com/office/2006/metadata/properties" ma:root="true" ma:fieldsID="b92a4417ee51e45f5fc49e678775918f" ns2:_="" ns3:_="">
    <xsd:import namespace="bf094685-6ceb-47fe-831b-7cee78a05399"/>
    <xsd:import namespace="82463d35-9242-4b0f-9a71-e5933eb68e3e"/>
    <xsd:element name="properties">
      <xsd:complexType>
        <xsd:sequence>
          <xsd:element name="documentManagement">
            <xsd:complexType>
              <xsd:all>
                <xsd:element ref="ns2:_dlc_DocId" minOccurs="0"/>
                <xsd:element ref="ns2:_dlc_DocIdUrl" minOccurs="0"/>
                <xsd:element ref="ns2:_dlc_DocIdPersistId"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094685-6ceb-47fe-831b-7cee78a05399"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2463d35-9242-4b0f-9a71-e5933eb68e3e" elementFormDefault="qualified">
    <xsd:import namespace="http://schemas.microsoft.com/office/2006/documentManagement/types"/>
    <xsd:import namespace="http://schemas.microsoft.com/office/infopath/2007/PartnerControls"/>
    <xsd:element name="SharedWithUsers" ma:index="11"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mso-contentType ?>
<spe:Receivers xmlns:spe="http://schemas.microsoft.com/sharepoint/events"/>
</file>

<file path=customXml/itemProps1.xml><?xml version="1.0" encoding="utf-8"?>
<ds:datastoreItem xmlns:ds="http://schemas.openxmlformats.org/officeDocument/2006/customXml" ds:itemID="{FF80D9D2-F780-42B6-8D19-C09FC463F9AE}">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 ds:uri="bf094685-6ceb-47fe-831b-7cee78a05399"/>
  </ds:schemaRefs>
</ds:datastoreItem>
</file>

<file path=customXml/itemProps2.xml><?xml version="1.0" encoding="utf-8"?>
<ds:datastoreItem xmlns:ds="http://schemas.openxmlformats.org/officeDocument/2006/customXml" ds:itemID="{D3013D48-D8AA-41D4-A3B5-A227AAF0D835}"/>
</file>

<file path=customXml/itemProps3.xml><?xml version="1.0" encoding="utf-8"?>
<ds:datastoreItem xmlns:ds="http://schemas.openxmlformats.org/officeDocument/2006/customXml" ds:itemID="{C6A6764D-F44D-4A4F-9075-59BE707151A2}">
  <ds:schemaRefs>
    <ds:schemaRef ds:uri="http://schemas.microsoft.com/sharepoint/v3/contenttype/forms"/>
  </ds:schemaRefs>
</ds:datastoreItem>
</file>

<file path=customXml/itemProps4.xml><?xml version="1.0" encoding="utf-8"?>
<ds:datastoreItem xmlns:ds="http://schemas.openxmlformats.org/officeDocument/2006/customXml" ds:itemID="{13185032-0A7C-4938-86A0-4F3C76AB4CC1}">
  <ds:schemaRefs>
    <ds:schemaRef ds:uri="Microsoft.SharePoint.Taxonomy.ContentTypeSync"/>
  </ds:schemaRefs>
</ds:datastoreItem>
</file>

<file path=customXml/itemProps5.xml><?xml version="1.0" encoding="utf-8"?>
<ds:datastoreItem xmlns:ds="http://schemas.openxmlformats.org/officeDocument/2006/customXml" ds:itemID="{30E78B23-7ED0-4065-927B-DB9FB55C09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094685-6ceb-47fe-831b-7cee78a05399"/>
    <ds:schemaRef ds:uri="82463d35-9242-4b0f-9a71-e5933eb68e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6.xml><?xml version="1.0" encoding="utf-8"?>
<ds:datastoreItem xmlns:ds="http://schemas.openxmlformats.org/officeDocument/2006/customXml" ds:itemID="{CA17757E-8FEA-4CCA-8FF7-97789A9EB655}"/>
</file>

<file path=docProps/app.xml><?xml version="1.0" encoding="utf-8"?>
<Properties xmlns="http://schemas.openxmlformats.org/officeDocument/2006/extended-properties" xmlns:vt="http://schemas.openxmlformats.org/officeDocument/2006/docPropsVTypes">
  <TotalTime>2885</TotalTime>
  <Words>3206</Words>
  <Application>Microsoft Office PowerPoint</Application>
  <PresentationFormat>On-screen Show (4:3)</PresentationFormat>
  <Paragraphs>538</Paragraphs>
  <Slides>53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Wingdings</vt:lpstr>
      <vt:lpstr>Office Theme</vt:lpstr>
      <vt:lpstr>Pre – Trip Inspection </vt:lpstr>
      <vt:lpstr>Step # 1  Remove Key</vt:lpstr>
      <vt:lpstr>Step # 2</vt:lpstr>
      <vt:lpstr>Step # 3</vt:lpstr>
      <vt:lpstr>Step # 3</vt:lpstr>
      <vt:lpstr>Step # 4  Engine Compartment</vt:lpstr>
      <vt:lpstr>Step # 4  Engine Compartment</vt:lpstr>
      <vt:lpstr>Step # 4 Engine Compartment</vt:lpstr>
      <vt:lpstr>Step # 4  Engine compartment</vt:lpstr>
      <vt:lpstr>Step # 4 Engine Compartment</vt:lpstr>
      <vt:lpstr>Step # 5 Front Suspension</vt:lpstr>
      <vt:lpstr>Step # 5 Front Suspension </vt:lpstr>
      <vt:lpstr>Step # 6 Steering</vt:lpstr>
      <vt:lpstr>Step # 7 Front Brakes</vt:lpstr>
      <vt:lpstr>Step # 8 Rim &amp; Tire (T.O.P.)</vt:lpstr>
      <vt:lpstr>Step # 8 Rim &amp; Tire</vt:lpstr>
      <vt:lpstr>Step # 8 Rim &amp; Tire</vt:lpstr>
      <vt:lpstr>Step # 9 Cab (Side)</vt:lpstr>
      <vt:lpstr>Step # 9 Cab (Side)</vt:lpstr>
      <vt:lpstr>Step # 9 Truck (Side)</vt:lpstr>
      <vt:lpstr>Step # 10  Truck (Under carriage)</vt:lpstr>
      <vt:lpstr>Step # 11 Rear Brakes</vt:lpstr>
      <vt:lpstr>Step # 12 Rear Suspension</vt:lpstr>
      <vt:lpstr>Step #13 Rims &amp; Tires (T.O.P.)</vt:lpstr>
      <vt:lpstr>Step # 13 Rims &amp; Tires</vt:lpstr>
      <vt:lpstr>Step # 13 Rims &amp; Tires</vt:lpstr>
      <vt:lpstr>Step # 14 Check Rear Axle Same Way As Front</vt:lpstr>
      <vt:lpstr>Step # 15 Rear of Truck</vt:lpstr>
      <vt:lpstr>Step # 16 Front of Trailer</vt:lpstr>
      <vt:lpstr>Step # 17 Side of Trailer</vt:lpstr>
      <vt:lpstr>Step # 18 Landing Gear</vt:lpstr>
      <vt:lpstr>Step # 19 Bottom Frame of Trailer</vt:lpstr>
      <vt:lpstr>Step # 20 Trailer Brakes</vt:lpstr>
      <vt:lpstr>Step # 21 Trailer Suspension </vt:lpstr>
      <vt:lpstr>Step # 22 Rims &amp; Tires  (T.O.P.)</vt:lpstr>
      <vt:lpstr>Step # 22  Rims &amp; Tires</vt:lpstr>
      <vt:lpstr>Step # 22 Rims &amp; Tires </vt:lpstr>
      <vt:lpstr>Step # 23 Check Rear Axle Same Way As Front</vt:lpstr>
      <vt:lpstr>Step # 24  Rear Side of Trailer</vt:lpstr>
      <vt:lpstr>Step # 25  Rear of Trailer</vt:lpstr>
      <vt:lpstr>Step # 26 Right Side Of Truck </vt:lpstr>
      <vt:lpstr>Step # 27 All Lights</vt:lpstr>
      <vt:lpstr>Engine Start Procedure</vt:lpstr>
      <vt:lpstr>Step # 28 Cab Controls</vt:lpstr>
      <vt:lpstr>Step # 29 Windshield / Mirrors</vt:lpstr>
      <vt:lpstr>Step # 30 Gauges  V. O. A. Plus Temperature</vt:lpstr>
      <vt:lpstr>Step # 30 Gauges V. O. A.</vt:lpstr>
      <vt:lpstr>Step # 31 Heater &amp; Brake Valves</vt:lpstr>
      <vt:lpstr>Step # 32 Turn Signal / Windshield Wiper Switches</vt:lpstr>
      <vt:lpstr>Step # 33 Seat &amp; Seat Belt</vt:lpstr>
      <vt:lpstr>Step # 34 Tractor Parking Brake Test </vt:lpstr>
      <vt:lpstr>Step # 35 Indicator Lights / Steering Wheel Play</vt:lpstr>
      <vt:lpstr>Step # 36 Air Brake Test L. A. B.</vt:lpstr>
    </vt:vector>
  </TitlesOfParts>
  <Company>Beaufort County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 – Trip Inspection</dc:title>
  <dc:creator>HaywoodB</dc:creator>
  <cp:lastModifiedBy>Scott, Mark A</cp:lastModifiedBy>
  <cp:revision>269</cp:revision>
  <dcterms:created xsi:type="dcterms:W3CDTF">2011-06-29T19:57:44Z</dcterms:created>
  <dcterms:modified xsi:type="dcterms:W3CDTF">2025-09-29T19:03:10Z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0x0101004BFA85D6D1B39442AE4FCCCCB1EAC3B1</vt:lpwstr>
  </property>
  <property fmtid="{D5CDD505-2E9C-101B-9397-08002B2CF9AE}" pid="3" name="IsMyDocuments">
    <vt:bool>true</vt:bool>
  </property>
  <property fmtid="{D5CDD505-2E9C-101B-9397-08002B2CF9AE}" pid="4" name="_dlc_DocIdItemGuid">
    <vt:lpwstr>a918c225-3cc0-442d-a414-4cac8586d96b</vt:lpwstr>
  </property>
  <property fmtid="{D5CDD505-2E9C-101B-9397-08002B2CF9AE}" pid="5" name="Order">
    <vt:r8>30200</vt:r8>
  </property>
</Properties>
</file>